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9"/>
  </p:notesMasterIdLst>
  <p:handoutMasterIdLst>
    <p:handoutMasterId r:id="rId40"/>
  </p:handoutMasterIdLst>
  <p:sldIdLst>
    <p:sldId id="335" r:id="rId4"/>
    <p:sldId id="269" r:id="rId5"/>
    <p:sldId id="262" r:id="rId6"/>
    <p:sldId id="314" r:id="rId7"/>
    <p:sldId id="274" r:id="rId8"/>
    <p:sldId id="324" r:id="rId9"/>
    <p:sldId id="353" r:id="rId10"/>
    <p:sldId id="279" r:id="rId11"/>
    <p:sldId id="321" r:id="rId12"/>
    <p:sldId id="311" r:id="rId13"/>
    <p:sldId id="326" r:id="rId14"/>
    <p:sldId id="320" r:id="rId15"/>
    <p:sldId id="322" r:id="rId16"/>
    <p:sldId id="323" r:id="rId17"/>
    <p:sldId id="338" r:id="rId18"/>
    <p:sldId id="330" r:id="rId19"/>
    <p:sldId id="337" r:id="rId20"/>
    <p:sldId id="329" r:id="rId21"/>
    <p:sldId id="331" r:id="rId22"/>
    <p:sldId id="332" r:id="rId23"/>
    <p:sldId id="334" r:id="rId24"/>
    <p:sldId id="316" r:id="rId25"/>
    <p:sldId id="315" r:id="rId26"/>
    <p:sldId id="317" r:id="rId27"/>
    <p:sldId id="277" r:id="rId28"/>
    <p:sldId id="344" r:id="rId29"/>
    <p:sldId id="345" r:id="rId30"/>
    <p:sldId id="346" r:id="rId31"/>
    <p:sldId id="352" r:id="rId32"/>
    <p:sldId id="354" r:id="rId33"/>
    <p:sldId id="347" r:id="rId34"/>
    <p:sldId id="348" r:id="rId35"/>
    <p:sldId id="351" r:id="rId36"/>
    <p:sldId id="349" r:id="rId37"/>
    <p:sldId id="260" r:id="rId3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81491" autoAdjust="0"/>
  </p:normalViewPr>
  <p:slideViewPr>
    <p:cSldViewPr snapToGrid="0">
      <p:cViewPr varScale="1">
        <p:scale>
          <a:sx n="57" d="100"/>
          <a:sy n="57" d="100"/>
        </p:scale>
        <p:origin x="1080" y="28"/>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2020-09-07</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CE522-440D-4550-8048-C418426F2A05}" type="datetimeFigureOut">
              <a:rPr lang="en-US" smtClean="0"/>
              <a:t>07/09/20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A1FE7-3DCE-434B-B519-8B4C90CEE8CE}" type="slidenum">
              <a:rPr lang="en-US" smtClean="0"/>
              <a:t>‹#›</a:t>
            </a:fld>
            <a:endParaRPr lang="en-US"/>
          </a:p>
        </p:txBody>
      </p:sp>
    </p:spTree>
    <p:extLst>
      <p:ext uri="{BB962C8B-B14F-4D97-AF65-F5344CB8AC3E}">
        <p14:creationId xmlns:p14="http://schemas.microsoft.com/office/powerpoint/2010/main" val="422684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a:t>
            </a:fld>
            <a:endParaRPr lang="en-US"/>
          </a:p>
        </p:txBody>
      </p:sp>
    </p:spTree>
    <p:extLst>
      <p:ext uri="{BB962C8B-B14F-4D97-AF65-F5344CB8AC3E}">
        <p14:creationId xmlns:p14="http://schemas.microsoft.com/office/powerpoint/2010/main" val="3000845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16</a:t>
            </a:fld>
            <a:endParaRPr lang="en-US"/>
          </a:p>
        </p:txBody>
      </p:sp>
    </p:spTree>
    <p:extLst>
      <p:ext uri="{BB962C8B-B14F-4D97-AF65-F5344CB8AC3E}">
        <p14:creationId xmlns:p14="http://schemas.microsoft.com/office/powerpoint/2010/main" val="208325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18</a:t>
            </a:fld>
            <a:endParaRPr lang="en-US"/>
          </a:p>
        </p:txBody>
      </p:sp>
    </p:spTree>
    <p:extLst>
      <p:ext uri="{BB962C8B-B14F-4D97-AF65-F5344CB8AC3E}">
        <p14:creationId xmlns:p14="http://schemas.microsoft.com/office/powerpoint/2010/main" val="374518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19</a:t>
            </a:fld>
            <a:endParaRPr lang="en-US"/>
          </a:p>
        </p:txBody>
      </p:sp>
    </p:spTree>
    <p:extLst>
      <p:ext uri="{BB962C8B-B14F-4D97-AF65-F5344CB8AC3E}">
        <p14:creationId xmlns:p14="http://schemas.microsoft.com/office/powerpoint/2010/main" val="295333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20</a:t>
            </a:fld>
            <a:endParaRPr lang="en-US"/>
          </a:p>
        </p:txBody>
      </p:sp>
    </p:spTree>
    <p:extLst>
      <p:ext uri="{BB962C8B-B14F-4D97-AF65-F5344CB8AC3E}">
        <p14:creationId xmlns:p14="http://schemas.microsoft.com/office/powerpoint/2010/main" val="212558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25</a:t>
            </a:fld>
            <a:endParaRPr lang="en-US"/>
          </a:p>
        </p:txBody>
      </p:sp>
    </p:spTree>
    <p:extLst>
      <p:ext uri="{BB962C8B-B14F-4D97-AF65-F5344CB8AC3E}">
        <p14:creationId xmlns:p14="http://schemas.microsoft.com/office/powerpoint/2010/main" val="261679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26</a:t>
            </a:fld>
            <a:endParaRPr lang="en-US"/>
          </a:p>
        </p:txBody>
      </p:sp>
    </p:spTree>
    <p:extLst>
      <p:ext uri="{BB962C8B-B14F-4D97-AF65-F5344CB8AC3E}">
        <p14:creationId xmlns:p14="http://schemas.microsoft.com/office/powerpoint/2010/main" val="115546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28</a:t>
            </a:fld>
            <a:endParaRPr lang="en-US"/>
          </a:p>
        </p:txBody>
      </p:sp>
    </p:spTree>
    <p:extLst>
      <p:ext uri="{BB962C8B-B14F-4D97-AF65-F5344CB8AC3E}">
        <p14:creationId xmlns:p14="http://schemas.microsoft.com/office/powerpoint/2010/main" val="75583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29</a:t>
            </a:fld>
            <a:endParaRPr lang="en-US"/>
          </a:p>
        </p:txBody>
      </p:sp>
    </p:spTree>
    <p:extLst>
      <p:ext uri="{BB962C8B-B14F-4D97-AF65-F5344CB8AC3E}">
        <p14:creationId xmlns:p14="http://schemas.microsoft.com/office/powerpoint/2010/main" val="1383772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30</a:t>
            </a:fld>
            <a:endParaRPr lang="en-US"/>
          </a:p>
        </p:txBody>
      </p:sp>
    </p:spTree>
    <p:extLst>
      <p:ext uri="{BB962C8B-B14F-4D97-AF65-F5344CB8AC3E}">
        <p14:creationId xmlns:p14="http://schemas.microsoft.com/office/powerpoint/2010/main" val="55532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31</a:t>
            </a:fld>
            <a:endParaRPr lang="en-US"/>
          </a:p>
        </p:txBody>
      </p:sp>
    </p:spTree>
    <p:extLst>
      <p:ext uri="{BB962C8B-B14F-4D97-AF65-F5344CB8AC3E}">
        <p14:creationId xmlns:p14="http://schemas.microsoft.com/office/powerpoint/2010/main" val="292202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4</a:t>
            </a:fld>
            <a:endParaRPr lang="en-US"/>
          </a:p>
        </p:txBody>
      </p:sp>
    </p:spTree>
    <p:extLst>
      <p:ext uri="{BB962C8B-B14F-4D97-AF65-F5344CB8AC3E}">
        <p14:creationId xmlns:p14="http://schemas.microsoft.com/office/powerpoint/2010/main" val="154888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32</a:t>
            </a:fld>
            <a:endParaRPr lang="en-US"/>
          </a:p>
        </p:txBody>
      </p:sp>
    </p:spTree>
    <p:extLst>
      <p:ext uri="{BB962C8B-B14F-4D97-AF65-F5344CB8AC3E}">
        <p14:creationId xmlns:p14="http://schemas.microsoft.com/office/powerpoint/2010/main" val="2969538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34</a:t>
            </a:fld>
            <a:endParaRPr lang="en-US"/>
          </a:p>
        </p:txBody>
      </p:sp>
    </p:spTree>
    <p:extLst>
      <p:ext uri="{BB962C8B-B14F-4D97-AF65-F5344CB8AC3E}">
        <p14:creationId xmlns:p14="http://schemas.microsoft.com/office/powerpoint/2010/main" val="41795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1200" baseline="0" dirty="0" smtClean="0">
              <a:solidFill>
                <a:schemeClr val="tx1">
                  <a:lumMod val="75000"/>
                  <a:lumOff val="25000"/>
                </a:schemeClr>
              </a:solidFill>
              <a:cs typeface="Arial" pitchFamily="34" charset="0"/>
            </a:endParaRPr>
          </a:p>
        </p:txBody>
      </p:sp>
      <p:sp>
        <p:nvSpPr>
          <p:cNvPr id="4" name="Slide Number Placeholder 3"/>
          <p:cNvSpPr>
            <a:spLocks noGrp="1"/>
          </p:cNvSpPr>
          <p:nvPr>
            <p:ph type="sldNum" sz="quarter" idx="10"/>
          </p:nvPr>
        </p:nvSpPr>
        <p:spPr/>
        <p:txBody>
          <a:bodyPr/>
          <a:lstStyle/>
          <a:p>
            <a:fld id="{CB6A1FE7-3DCE-434B-B519-8B4C90CEE8CE}" type="slidenum">
              <a:rPr lang="en-US" smtClean="0"/>
              <a:t>6</a:t>
            </a:fld>
            <a:endParaRPr lang="en-US"/>
          </a:p>
        </p:txBody>
      </p:sp>
    </p:spTree>
    <p:extLst>
      <p:ext uri="{BB962C8B-B14F-4D97-AF65-F5344CB8AC3E}">
        <p14:creationId xmlns:p14="http://schemas.microsoft.com/office/powerpoint/2010/main" val="319150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7</a:t>
            </a:fld>
            <a:endParaRPr lang="en-US"/>
          </a:p>
        </p:txBody>
      </p:sp>
    </p:spTree>
    <p:extLst>
      <p:ext uri="{BB962C8B-B14F-4D97-AF65-F5344CB8AC3E}">
        <p14:creationId xmlns:p14="http://schemas.microsoft.com/office/powerpoint/2010/main" val="1037832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8</a:t>
            </a:fld>
            <a:endParaRPr lang="en-US"/>
          </a:p>
        </p:txBody>
      </p:sp>
    </p:spTree>
    <p:extLst>
      <p:ext uri="{BB962C8B-B14F-4D97-AF65-F5344CB8AC3E}">
        <p14:creationId xmlns:p14="http://schemas.microsoft.com/office/powerpoint/2010/main" val="157397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9</a:t>
            </a:fld>
            <a:endParaRPr lang="en-US"/>
          </a:p>
        </p:txBody>
      </p:sp>
    </p:spTree>
    <p:extLst>
      <p:ext uri="{BB962C8B-B14F-4D97-AF65-F5344CB8AC3E}">
        <p14:creationId xmlns:p14="http://schemas.microsoft.com/office/powerpoint/2010/main" val="314407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ko-KR" altLang="en-US" sz="1200" dirty="0" smtClean="0">
              <a:solidFill>
                <a:schemeClr val="tx1">
                  <a:lumMod val="75000"/>
                  <a:lumOff val="25000"/>
                </a:schemeClr>
              </a:solidFill>
              <a:cs typeface="Arial" pitchFamily="34" charset="0"/>
            </a:endParaRPr>
          </a:p>
        </p:txBody>
      </p:sp>
      <p:sp>
        <p:nvSpPr>
          <p:cNvPr id="4" name="Slide Number Placeholder 3"/>
          <p:cNvSpPr>
            <a:spLocks noGrp="1"/>
          </p:cNvSpPr>
          <p:nvPr>
            <p:ph type="sldNum" sz="quarter" idx="10"/>
          </p:nvPr>
        </p:nvSpPr>
        <p:spPr/>
        <p:txBody>
          <a:bodyPr/>
          <a:lstStyle/>
          <a:p>
            <a:fld id="{CB6A1FE7-3DCE-434B-B519-8B4C90CEE8CE}" type="slidenum">
              <a:rPr lang="en-US" smtClean="0"/>
              <a:t>10</a:t>
            </a:fld>
            <a:endParaRPr lang="en-US"/>
          </a:p>
        </p:txBody>
      </p:sp>
    </p:spTree>
    <p:extLst>
      <p:ext uri="{BB962C8B-B14F-4D97-AF65-F5344CB8AC3E}">
        <p14:creationId xmlns:p14="http://schemas.microsoft.com/office/powerpoint/2010/main" val="3849896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11</a:t>
            </a:fld>
            <a:endParaRPr lang="en-US"/>
          </a:p>
        </p:txBody>
      </p:sp>
    </p:spTree>
    <p:extLst>
      <p:ext uri="{BB962C8B-B14F-4D97-AF65-F5344CB8AC3E}">
        <p14:creationId xmlns:p14="http://schemas.microsoft.com/office/powerpoint/2010/main" val="423000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6A1FE7-3DCE-434B-B519-8B4C90CEE8CE}" type="slidenum">
              <a:rPr lang="en-US" smtClean="0"/>
              <a:t>14</a:t>
            </a:fld>
            <a:endParaRPr lang="en-US"/>
          </a:p>
        </p:txBody>
      </p:sp>
    </p:spTree>
    <p:extLst>
      <p:ext uri="{BB962C8B-B14F-4D97-AF65-F5344CB8AC3E}">
        <p14:creationId xmlns:p14="http://schemas.microsoft.com/office/powerpoint/2010/main" val="147749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3232242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795838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 id="2147483756"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 id="2147483755"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stack.imgur.com/cIDuR.png" TargetMode="Externa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253178" y="2335056"/>
            <a:ext cx="7682559" cy="2872564"/>
          </a:xfrm>
          <a:prstGeom prst="rect">
            <a:avLst/>
          </a:prstGeom>
          <a:noFill/>
        </p:spPr>
        <p:txBody>
          <a:bodyPr wrap="square" rtlCol="0" anchor="ctr">
            <a:spAutoFit/>
          </a:bodyPr>
          <a:lstStyle/>
          <a:p>
            <a:pPr algn="ctr"/>
            <a:r>
              <a:rPr lang="en-US" altLang="ko-KR" sz="4500" dirty="0" smtClean="0">
                <a:solidFill>
                  <a:schemeClr val="bg1"/>
                </a:solidFill>
                <a:cs typeface="Arial" pitchFamily="34" charset="0"/>
              </a:rPr>
              <a:t>Stock jump prediction using Australian Securities Exchange using high frequency trading data</a:t>
            </a:r>
            <a:endParaRPr lang="ko-KR" altLang="en-US" sz="4500"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1178855" y="491266"/>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1113428" y="812863"/>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03132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Stock jumps detection applications</a:t>
            </a:r>
            <a:endParaRPr lang="en-US" dirty="0"/>
          </a:p>
        </p:txBody>
      </p:sp>
      <p:grpSp>
        <p:nvGrpSpPr>
          <p:cNvPr id="23" name="Group 22">
            <a:extLst>
              <a:ext uri="{FF2B5EF4-FFF2-40B4-BE49-F238E27FC236}">
                <a16:creationId xmlns:a16="http://schemas.microsoft.com/office/drawing/2014/main" id="{A7675746-E33D-460E-A221-9274779A8C3B}"/>
              </a:ext>
            </a:extLst>
          </p:cNvPr>
          <p:cNvGrpSpPr/>
          <p:nvPr/>
        </p:nvGrpSpPr>
        <p:grpSpPr>
          <a:xfrm>
            <a:off x="3317006" y="3530259"/>
            <a:ext cx="5440320" cy="2136738"/>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702348" y="5645655"/>
            <a:ext cx="1126559" cy="523220"/>
          </a:xfrm>
          <a:prstGeom prst="rect">
            <a:avLst/>
          </a:prstGeom>
          <a:noFill/>
        </p:spPr>
        <p:txBody>
          <a:bodyPr wrap="square" rtlCol="0">
            <a:spAutoFit/>
          </a:bodyPr>
          <a:lstStyle/>
          <a:p>
            <a:pPr algn="ctr"/>
            <a:r>
              <a:rPr lang="en-US" altLang="ko-KR" sz="2800" b="1" dirty="0">
                <a:solidFill>
                  <a:schemeClr val="accent5"/>
                </a:solidFill>
                <a:cs typeface="Arial" pitchFamily="34" charset="0"/>
              </a:rPr>
              <a:t>BUY</a:t>
            </a:r>
            <a:endParaRPr lang="ko-KR" altLang="en-US" sz="28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64418" y="5444039"/>
            <a:ext cx="1215860" cy="523220"/>
          </a:xfrm>
          <a:prstGeom prst="rect">
            <a:avLst/>
          </a:prstGeom>
          <a:noFill/>
        </p:spPr>
        <p:txBody>
          <a:bodyPr wrap="square" rtlCol="0">
            <a:spAutoFit/>
          </a:bodyPr>
          <a:lstStyle/>
          <a:p>
            <a:pPr algn="ctr"/>
            <a:r>
              <a:rPr lang="en-US" altLang="ko-KR" sz="28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1837297" y="1720401"/>
            <a:ext cx="423753" cy="894221"/>
            <a:chOff x="1035616" y="1277220"/>
            <a:chExt cx="387172" cy="884474"/>
          </a:xfrm>
        </p:grpSpPr>
        <p:sp>
          <p:nvSpPr>
            <p:cNvPr id="46" name="Rounded Rectangle 27">
              <a:extLst>
                <a:ext uri="{FF2B5EF4-FFF2-40B4-BE49-F238E27FC236}">
                  <a16:creationId xmlns:a16="http://schemas.microsoft.com/office/drawing/2014/main" id="{46D9E24F-D90F-495F-8E69-5352E030F5F5}"/>
                </a:ext>
              </a:extLst>
            </p:cNvPr>
            <p:cNvSpPr/>
            <p:nvPr/>
          </p:nvSpPr>
          <p:spPr>
            <a:xfrm>
              <a:off x="1076392" y="1835961"/>
              <a:ext cx="346396" cy="32573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1035616" y="1277220"/>
              <a:ext cx="387172" cy="38000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grpSp>
      <p:grpSp>
        <p:nvGrpSpPr>
          <p:cNvPr id="54" name="Group 53">
            <a:extLst>
              <a:ext uri="{FF2B5EF4-FFF2-40B4-BE49-F238E27FC236}">
                <a16:creationId xmlns:a16="http://schemas.microsoft.com/office/drawing/2014/main" id="{FA79EC01-0E02-4FC3-B36D-BF3088E628DC}"/>
              </a:ext>
            </a:extLst>
          </p:cNvPr>
          <p:cNvGrpSpPr/>
          <p:nvPr/>
        </p:nvGrpSpPr>
        <p:grpSpPr>
          <a:xfrm flipV="1">
            <a:off x="1206612" y="4075344"/>
            <a:ext cx="1685124" cy="246890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34739" y="4109817"/>
            <a:ext cx="1685124" cy="2484702"/>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$203.00</a:t>
              </a:r>
              <a:endParaRPr lang="ko-KR" altLang="en-US" sz="2700" b="1" dirty="0">
                <a:solidFill>
                  <a:schemeClr val="accent6"/>
                </a:solidFill>
                <a:cs typeface="Arial" pitchFamily="34" charset="0"/>
              </a:endParaRPr>
            </a:p>
          </p:txBody>
        </p:sp>
      </p:grpSp>
      <p:sp>
        <p:nvSpPr>
          <p:cNvPr id="24" name="Freeform: Shape 116">
            <a:extLst>
              <a:ext uri="{FF2B5EF4-FFF2-40B4-BE49-F238E27FC236}">
                <a16:creationId xmlns:a16="http://schemas.microsoft.com/office/drawing/2014/main" id="{5EEDF40D-F12D-4C1A-B4D8-F5B7D4038516}"/>
              </a:ext>
            </a:extLst>
          </p:cNvPr>
          <p:cNvSpPr/>
          <p:nvPr/>
        </p:nvSpPr>
        <p:spPr>
          <a:xfrm>
            <a:off x="904461" y="2004292"/>
            <a:ext cx="9523393" cy="4138092"/>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B4E46BA-BD33-4456-9E65-9F80744B3ED5}"/>
              </a:ext>
            </a:extLst>
          </p:cNvPr>
          <p:cNvSpPr txBox="1"/>
          <p:nvPr/>
        </p:nvSpPr>
        <p:spPr>
          <a:xfrm>
            <a:off x="2406076" y="1494260"/>
            <a:ext cx="5772453"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sz="3000" dirty="0" smtClean="0">
                <a:solidFill>
                  <a:schemeClr val="tx1">
                    <a:lumMod val="75000"/>
                    <a:lumOff val="25000"/>
                  </a:schemeClr>
                </a:solidFill>
                <a:cs typeface="Arial" pitchFamily="34" charset="0"/>
              </a:rPr>
              <a:t>Risk Management</a:t>
            </a:r>
          </a:p>
          <a:p>
            <a:pPr marL="342900" indent="-342900">
              <a:buFont typeface="Arial" panose="020B0604020202020204" pitchFamily="34" charset="0"/>
              <a:buChar char="•"/>
            </a:pPr>
            <a:r>
              <a:rPr lang="en-US" altLang="ko-KR" sz="3000" dirty="0">
                <a:solidFill>
                  <a:schemeClr val="tx1">
                    <a:lumMod val="75000"/>
                    <a:lumOff val="25000"/>
                  </a:schemeClr>
                </a:solidFill>
                <a:cs typeface="Arial" pitchFamily="34" charset="0"/>
              </a:rPr>
              <a:t>O</a:t>
            </a:r>
            <a:r>
              <a:rPr lang="en-US" altLang="ko-KR" sz="3000" dirty="0" smtClean="0">
                <a:solidFill>
                  <a:schemeClr val="tx1">
                    <a:lumMod val="75000"/>
                    <a:lumOff val="25000"/>
                  </a:schemeClr>
                </a:solidFill>
                <a:cs typeface="Arial" pitchFamily="34" charset="0"/>
              </a:rPr>
              <a:t>ption pricing</a:t>
            </a:r>
          </a:p>
          <a:p>
            <a:pPr marL="342900" indent="-342900">
              <a:buFont typeface="Arial" panose="020B0604020202020204" pitchFamily="34" charset="0"/>
              <a:buChar char="•"/>
            </a:pPr>
            <a:r>
              <a:rPr lang="en-US" altLang="ko-KR" sz="3000" dirty="0" smtClean="0">
                <a:solidFill>
                  <a:schemeClr val="tx1">
                    <a:lumMod val="75000"/>
                    <a:lumOff val="25000"/>
                  </a:schemeClr>
                </a:solidFill>
                <a:cs typeface="Arial" pitchFamily="34" charset="0"/>
              </a:rPr>
              <a:t>Asset allocation </a:t>
            </a:r>
            <a:endParaRPr lang="ko-KR" altLang="en-US" sz="30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493261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5956533" y="1106360"/>
            <a:ext cx="5874911" cy="1938992"/>
          </a:xfrm>
          <a:prstGeom prst="rect">
            <a:avLst/>
          </a:prstGeom>
          <a:noFill/>
        </p:spPr>
        <p:txBody>
          <a:bodyPr wrap="square" rtlCol="0" anchor="ctr">
            <a:spAutoFit/>
          </a:bodyPr>
          <a:lstStyle/>
          <a:p>
            <a:r>
              <a:rPr lang="en-US" altLang="ko-KR" sz="6000" b="1" dirty="0">
                <a:cs typeface="Arial" pitchFamily="34" charset="0"/>
              </a:rPr>
              <a:t>2. Data </a:t>
            </a:r>
            <a:r>
              <a:rPr lang="en-US" altLang="ko-KR" sz="6000" b="1" dirty="0" smtClean="0">
                <a:cs typeface="Arial" pitchFamily="34" charset="0"/>
              </a:rPr>
              <a:t>preprocessing</a:t>
            </a:r>
            <a:endParaRPr lang="en-US" altLang="ko-KR" sz="6000" b="1" dirty="0">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4952924" y="1728630"/>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429" t="8153" r="356" b="47802"/>
          <a:stretch/>
        </p:blipFill>
        <p:spPr/>
      </p:pic>
      <p:sp>
        <p:nvSpPr>
          <p:cNvPr id="5" name="Parallelogram 30">
            <a:extLst>
              <a:ext uri="{FF2B5EF4-FFF2-40B4-BE49-F238E27FC236}">
                <a16:creationId xmlns:a16="http://schemas.microsoft.com/office/drawing/2014/main" id="{07A9DF64-EAEC-4F98-A0C9-E2239CA0F425}"/>
              </a:ext>
            </a:extLst>
          </p:cNvPr>
          <p:cNvSpPr/>
          <p:nvPr/>
        </p:nvSpPr>
        <p:spPr>
          <a:xfrm flipH="1">
            <a:off x="8495980" y="3587132"/>
            <a:ext cx="1930410" cy="1843512"/>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96962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Dataset</a:t>
            </a:r>
            <a:endParaRPr lang="en-US" dirty="0"/>
          </a:p>
        </p:txBody>
      </p:sp>
      <p:sp>
        <p:nvSpPr>
          <p:cNvPr id="37" name="TextBox 36">
            <a:extLst>
              <a:ext uri="{FF2B5EF4-FFF2-40B4-BE49-F238E27FC236}">
                <a16:creationId xmlns:a16="http://schemas.microsoft.com/office/drawing/2014/main" id="{7B4E46BA-BD33-4456-9E65-9F80744B3ED5}"/>
              </a:ext>
            </a:extLst>
          </p:cNvPr>
          <p:cNvSpPr txBox="1"/>
          <p:nvPr/>
        </p:nvSpPr>
        <p:spPr>
          <a:xfrm>
            <a:off x="894730" y="1392155"/>
            <a:ext cx="8340710" cy="424731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ko-KR" sz="3000" dirty="0" smtClean="0">
                <a:solidFill>
                  <a:schemeClr val="tx1">
                    <a:lumMod val="75000"/>
                    <a:lumOff val="25000"/>
                  </a:schemeClr>
                </a:solidFill>
                <a:cs typeface="Arial" pitchFamily="34" charset="0"/>
              </a:rPr>
              <a:t>2 years of Tick-by-tick data of 21 ASE stocks</a:t>
            </a:r>
          </a:p>
          <a:p>
            <a:pPr marL="457200" indent="-457200">
              <a:lnSpc>
                <a:spcPct val="150000"/>
              </a:lnSpc>
              <a:buFont typeface="Arial" panose="020B0604020202020204" pitchFamily="34" charset="0"/>
              <a:buChar char="•"/>
            </a:pPr>
            <a:r>
              <a:rPr lang="en-US" altLang="ko-KR" sz="3000" dirty="0" smtClean="0">
                <a:solidFill>
                  <a:schemeClr val="tx1">
                    <a:lumMod val="75000"/>
                    <a:lumOff val="25000"/>
                  </a:schemeClr>
                </a:solidFill>
                <a:cs typeface="Arial" pitchFamily="34" charset="0"/>
              </a:rPr>
              <a:t>Aggregated into 5-min intervals</a:t>
            </a:r>
          </a:p>
          <a:p>
            <a:pPr marL="457200" indent="-457200">
              <a:lnSpc>
                <a:spcPct val="150000"/>
              </a:lnSpc>
              <a:buFont typeface="Arial" panose="020B0604020202020204" pitchFamily="34" charset="0"/>
              <a:buChar char="•"/>
            </a:pPr>
            <a:r>
              <a:rPr lang="en-US" altLang="ko-KR" sz="3000" dirty="0" smtClean="0">
                <a:solidFill>
                  <a:schemeClr val="tx1">
                    <a:lumMod val="75000"/>
                    <a:lumOff val="25000"/>
                  </a:schemeClr>
                </a:solidFill>
                <a:cs typeface="Arial" pitchFamily="34" charset="0"/>
              </a:rPr>
              <a:t>For days or interval that have no data, some features are estimated using last available data of that stock</a:t>
            </a:r>
          </a:p>
          <a:p>
            <a:pPr>
              <a:lnSpc>
                <a:spcPct val="150000"/>
              </a:lnSpc>
            </a:pPr>
            <a:endParaRPr lang="ko-KR" altLang="en-US" sz="3000" dirty="0">
              <a:solidFill>
                <a:schemeClr val="tx1">
                  <a:lumMod val="75000"/>
                  <a:lumOff val="25000"/>
                </a:schemeClr>
              </a:solidFill>
              <a:cs typeface="Arial" pitchFamily="34" charset="0"/>
            </a:endParaRPr>
          </a:p>
        </p:txBody>
      </p:sp>
      <p:sp>
        <p:nvSpPr>
          <p:cNvPr id="5" name="Parallelogram 30">
            <a:extLst>
              <a:ext uri="{FF2B5EF4-FFF2-40B4-BE49-F238E27FC236}">
                <a16:creationId xmlns:a16="http://schemas.microsoft.com/office/drawing/2014/main" id="{07A9DF64-EAEC-4F98-A0C9-E2239CA0F425}"/>
              </a:ext>
            </a:extLst>
          </p:cNvPr>
          <p:cNvSpPr/>
          <p:nvPr/>
        </p:nvSpPr>
        <p:spPr>
          <a:xfrm flipH="1">
            <a:off x="8686798" y="3956190"/>
            <a:ext cx="2114551" cy="2011681"/>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641998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5729" y="123609"/>
            <a:ext cx="11573197" cy="724247"/>
          </a:xfrm>
        </p:spPr>
        <p:txBody>
          <a:bodyPr>
            <a:normAutofit/>
          </a:bodyPr>
          <a:lstStyle/>
          <a:p>
            <a:r>
              <a:rPr lang="en-US" sz="4000" dirty="0" smtClean="0"/>
              <a:t>Liquidity measures</a:t>
            </a:r>
            <a:endParaRPr lang="en-US" sz="4000" dirty="0"/>
          </a:p>
        </p:txBody>
      </p:sp>
      <p:pic>
        <p:nvPicPr>
          <p:cNvPr id="3" name="Picture 2"/>
          <p:cNvPicPr>
            <a:picLocks noChangeAspect="1"/>
          </p:cNvPicPr>
          <p:nvPr/>
        </p:nvPicPr>
        <p:blipFill>
          <a:blip r:embed="rId2"/>
          <a:stretch>
            <a:fillRect/>
          </a:stretch>
        </p:blipFill>
        <p:spPr>
          <a:xfrm>
            <a:off x="1215016" y="1025656"/>
            <a:ext cx="5925126" cy="4409944"/>
          </a:xfrm>
          <a:prstGeom prst="rect">
            <a:avLst/>
          </a:prstGeom>
        </p:spPr>
      </p:pic>
      <p:sp>
        <p:nvSpPr>
          <p:cNvPr id="5" name="TextBox 4"/>
          <p:cNvSpPr txBox="1"/>
          <p:nvPr/>
        </p:nvSpPr>
        <p:spPr>
          <a:xfrm>
            <a:off x="7404100" y="1917700"/>
            <a:ext cx="4076700" cy="3170099"/>
          </a:xfrm>
          <a:prstGeom prst="rect">
            <a:avLst/>
          </a:prstGeom>
          <a:noFill/>
        </p:spPr>
        <p:txBody>
          <a:bodyPr wrap="square" rtlCol="0">
            <a:spAutoFit/>
          </a:bodyPr>
          <a:lstStyle/>
          <a:p>
            <a:pPr algn="just"/>
            <a:r>
              <a:rPr lang="en-US" sz="2500" dirty="0" smtClean="0"/>
              <a:t>Prior studies show that liquidity measures </a:t>
            </a:r>
            <a:r>
              <a:rPr lang="en-US" sz="2500" dirty="0"/>
              <a:t>within a prior </a:t>
            </a:r>
            <a:r>
              <a:rPr lang="en-US" sz="2500" dirty="0" smtClean="0"/>
              <a:t>1-hour window might affect stock jumps</a:t>
            </a:r>
          </a:p>
          <a:p>
            <a:pPr marL="342900" indent="-342900" algn="just">
              <a:buFont typeface="Wingdings" panose="05000000000000000000" pitchFamily="2" charset="2"/>
              <a:buChar char="è"/>
            </a:pPr>
            <a:r>
              <a:rPr lang="en-US" sz="2500" dirty="0" smtClean="0">
                <a:sym typeface="Wingdings" panose="05000000000000000000" pitchFamily="2" charset="2"/>
              </a:rPr>
              <a:t>12 lagged intervals are adopted to calculate these measures</a:t>
            </a:r>
          </a:p>
          <a:p>
            <a:pPr marL="342900" indent="-342900" algn="just">
              <a:buFont typeface="Wingdings" panose="05000000000000000000" pitchFamily="2" charset="2"/>
              <a:buChar char="è"/>
            </a:pPr>
            <a:r>
              <a:rPr lang="en-US" sz="2500" dirty="0" smtClean="0">
                <a:sym typeface="Wingdings" panose="05000000000000000000" pitchFamily="2" charset="2"/>
              </a:rPr>
              <a:t>104 liquidity features</a:t>
            </a:r>
            <a:endParaRPr lang="en-US" sz="2500" dirty="0"/>
          </a:p>
        </p:txBody>
      </p:sp>
      <p:sp>
        <p:nvSpPr>
          <p:cNvPr id="7" name="Rounded Rectangle 32">
            <a:extLst>
              <a:ext uri="{FF2B5EF4-FFF2-40B4-BE49-F238E27FC236}">
                <a16:creationId xmlns:a16="http://schemas.microsoft.com/office/drawing/2014/main" id="{A7C45BCB-0B8E-4E0E-842A-DD554B68B1C0}"/>
              </a:ext>
            </a:extLst>
          </p:cNvPr>
          <p:cNvSpPr/>
          <p:nvPr/>
        </p:nvSpPr>
        <p:spPr>
          <a:xfrm>
            <a:off x="6064796" y="5613400"/>
            <a:ext cx="770902" cy="591015"/>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ardrop 1">
            <a:extLst>
              <a:ext uri="{FF2B5EF4-FFF2-40B4-BE49-F238E27FC236}">
                <a16:creationId xmlns:a16="http://schemas.microsoft.com/office/drawing/2014/main" id="{45BBC696-75E7-44AB-A411-9B80C52FFE5A}"/>
              </a:ext>
            </a:extLst>
          </p:cNvPr>
          <p:cNvSpPr/>
          <p:nvPr/>
        </p:nvSpPr>
        <p:spPr>
          <a:xfrm rot="18805991">
            <a:off x="7705224" y="1109386"/>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Teardrop 1">
            <a:extLst>
              <a:ext uri="{FF2B5EF4-FFF2-40B4-BE49-F238E27FC236}">
                <a16:creationId xmlns:a16="http://schemas.microsoft.com/office/drawing/2014/main" id="{45BBC696-75E7-44AB-A411-9B80C52FFE5A}"/>
              </a:ext>
            </a:extLst>
          </p:cNvPr>
          <p:cNvSpPr/>
          <p:nvPr/>
        </p:nvSpPr>
        <p:spPr>
          <a:xfrm rot="18805991">
            <a:off x="8206576" y="1109384"/>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Teardrop 1">
            <a:extLst>
              <a:ext uri="{FF2B5EF4-FFF2-40B4-BE49-F238E27FC236}">
                <a16:creationId xmlns:a16="http://schemas.microsoft.com/office/drawing/2014/main" id="{45BBC696-75E7-44AB-A411-9B80C52FFE5A}"/>
              </a:ext>
            </a:extLst>
          </p:cNvPr>
          <p:cNvSpPr/>
          <p:nvPr/>
        </p:nvSpPr>
        <p:spPr>
          <a:xfrm rot="18805991">
            <a:off x="8675043" y="1109385"/>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1958844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13953"/>
            <a:ext cx="11573197" cy="724247"/>
          </a:xfrm>
        </p:spPr>
        <p:txBody>
          <a:bodyPr>
            <a:normAutofit/>
          </a:bodyPr>
          <a:lstStyle/>
          <a:p>
            <a:r>
              <a:rPr lang="en-US" sz="4000" dirty="0" smtClean="0"/>
              <a:t>Technical indicators measures</a:t>
            </a:r>
            <a:endParaRPr lang="en-US" sz="4000" dirty="0"/>
          </a:p>
        </p:txBody>
      </p:sp>
      <p:pic>
        <p:nvPicPr>
          <p:cNvPr id="4" name="Picture 3"/>
          <p:cNvPicPr>
            <a:picLocks noChangeAspect="1"/>
          </p:cNvPicPr>
          <p:nvPr/>
        </p:nvPicPr>
        <p:blipFill>
          <a:blip r:embed="rId3"/>
          <a:stretch>
            <a:fillRect/>
          </a:stretch>
        </p:blipFill>
        <p:spPr>
          <a:xfrm>
            <a:off x="1084262" y="838200"/>
            <a:ext cx="4780525" cy="5849937"/>
          </a:xfrm>
          <a:prstGeom prst="rect">
            <a:avLst/>
          </a:prstGeom>
        </p:spPr>
      </p:pic>
      <p:sp>
        <p:nvSpPr>
          <p:cNvPr id="5" name="TextBox 4"/>
          <p:cNvSpPr txBox="1"/>
          <p:nvPr/>
        </p:nvSpPr>
        <p:spPr>
          <a:xfrm>
            <a:off x="6438900" y="1485900"/>
            <a:ext cx="5054600" cy="2785378"/>
          </a:xfrm>
          <a:prstGeom prst="rect">
            <a:avLst/>
          </a:prstGeom>
          <a:noFill/>
        </p:spPr>
        <p:txBody>
          <a:bodyPr wrap="square" rtlCol="0">
            <a:spAutoFit/>
          </a:bodyPr>
          <a:lstStyle/>
          <a:p>
            <a:pPr algn="just"/>
            <a:r>
              <a:rPr lang="en-US" sz="2500" dirty="0"/>
              <a:t>To </a:t>
            </a:r>
            <a:r>
              <a:rPr lang="en-US" sz="2500" dirty="0" smtClean="0"/>
              <a:t>capture </a:t>
            </a:r>
            <a:r>
              <a:rPr lang="en-US" sz="2500" dirty="0"/>
              <a:t>the market change within a </a:t>
            </a:r>
            <a:r>
              <a:rPr lang="en-US" sz="2500" dirty="0" smtClean="0"/>
              <a:t>moderately longer </a:t>
            </a:r>
            <a:r>
              <a:rPr lang="en-US" sz="2500" dirty="0"/>
              <a:t>period, </a:t>
            </a:r>
            <a:endParaRPr lang="en-US" sz="2500" dirty="0" smtClean="0"/>
          </a:p>
          <a:p>
            <a:pPr marL="342900" indent="-342900" algn="just">
              <a:buFont typeface="Wingdings" panose="05000000000000000000" pitchFamily="2" charset="2"/>
              <a:buChar char="è"/>
            </a:pPr>
            <a:r>
              <a:rPr lang="en-US" sz="2500" dirty="0" smtClean="0"/>
              <a:t>lags </a:t>
            </a:r>
            <a:r>
              <a:rPr lang="en-US" sz="2500" dirty="0"/>
              <a:t>of q = 5, 10, 20, 30 are used to </a:t>
            </a:r>
            <a:r>
              <a:rPr lang="en-US" sz="2500" dirty="0" smtClean="0"/>
              <a:t>define our </a:t>
            </a:r>
            <a:r>
              <a:rPr lang="en-US" sz="2500" dirty="0"/>
              <a:t>intraday technical </a:t>
            </a:r>
            <a:r>
              <a:rPr lang="en-US" sz="2500" dirty="0" smtClean="0"/>
              <a:t>indicators</a:t>
            </a:r>
          </a:p>
          <a:p>
            <a:pPr marL="342900" indent="-342900" algn="just">
              <a:buFont typeface="Wingdings" panose="05000000000000000000" pitchFamily="2" charset="2"/>
              <a:buChar char="è"/>
            </a:pPr>
            <a:r>
              <a:rPr lang="en-US" sz="2500" dirty="0" smtClean="0"/>
              <a:t>126 technical indicators features</a:t>
            </a:r>
          </a:p>
        </p:txBody>
      </p:sp>
      <p:sp>
        <p:nvSpPr>
          <p:cNvPr id="6" name="Teardrop 1">
            <a:extLst>
              <a:ext uri="{FF2B5EF4-FFF2-40B4-BE49-F238E27FC236}">
                <a16:creationId xmlns:a16="http://schemas.microsoft.com/office/drawing/2014/main" id="{45BBC696-75E7-44AB-A411-9B80C52FFE5A}"/>
              </a:ext>
            </a:extLst>
          </p:cNvPr>
          <p:cNvSpPr/>
          <p:nvPr/>
        </p:nvSpPr>
        <p:spPr>
          <a:xfrm rot="18805991">
            <a:off x="6355655" y="958902"/>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 name="Teardrop 1">
            <a:extLst>
              <a:ext uri="{FF2B5EF4-FFF2-40B4-BE49-F238E27FC236}">
                <a16:creationId xmlns:a16="http://schemas.microsoft.com/office/drawing/2014/main" id="{45BBC696-75E7-44AB-A411-9B80C52FFE5A}"/>
              </a:ext>
            </a:extLst>
          </p:cNvPr>
          <p:cNvSpPr/>
          <p:nvPr/>
        </p:nvSpPr>
        <p:spPr>
          <a:xfrm rot="18805991">
            <a:off x="6857007" y="958900"/>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Teardrop 1">
            <a:extLst>
              <a:ext uri="{FF2B5EF4-FFF2-40B4-BE49-F238E27FC236}">
                <a16:creationId xmlns:a16="http://schemas.microsoft.com/office/drawing/2014/main" id="{45BBC696-75E7-44AB-A411-9B80C52FFE5A}"/>
              </a:ext>
            </a:extLst>
          </p:cNvPr>
          <p:cNvSpPr/>
          <p:nvPr/>
        </p:nvSpPr>
        <p:spPr>
          <a:xfrm rot="18805991">
            <a:off x="7325474" y="958901"/>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676886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13953"/>
            <a:ext cx="11573197" cy="724247"/>
          </a:xfrm>
        </p:spPr>
        <p:txBody>
          <a:bodyPr>
            <a:normAutofit/>
          </a:bodyPr>
          <a:lstStyle/>
          <a:p>
            <a:r>
              <a:rPr lang="en-US" sz="4000" dirty="0" smtClean="0"/>
              <a:t>Time features</a:t>
            </a:r>
            <a:endParaRPr lang="en-US" sz="4000" dirty="0"/>
          </a:p>
        </p:txBody>
      </p:sp>
      <p:sp>
        <p:nvSpPr>
          <p:cNvPr id="5" name="TextBox 4"/>
          <p:cNvSpPr txBox="1"/>
          <p:nvPr/>
        </p:nvSpPr>
        <p:spPr>
          <a:xfrm>
            <a:off x="8036807" y="1794510"/>
            <a:ext cx="2948940" cy="2015936"/>
          </a:xfrm>
          <a:prstGeom prst="rect">
            <a:avLst/>
          </a:prstGeom>
          <a:noFill/>
        </p:spPr>
        <p:txBody>
          <a:bodyPr wrap="square" rtlCol="0">
            <a:spAutoFit/>
          </a:bodyPr>
          <a:lstStyle/>
          <a:p>
            <a:r>
              <a:rPr lang="en-US" altLang="ko-KR" sz="2500" dirty="0">
                <a:solidFill>
                  <a:schemeClr val="tx1">
                    <a:lumMod val="75000"/>
                    <a:lumOff val="25000"/>
                  </a:schemeClr>
                </a:solidFill>
                <a:cs typeface="Arial" pitchFamily="34" charset="0"/>
              </a:rPr>
              <a:t>12 time features are </a:t>
            </a:r>
            <a:r>
              <a:rPr lang="en-US" altLang="ko-KR" sz="2500" dirty="0" smtClean="0">
                <a:solidFill>
                  <a:schemeClr val="tx1">
                    <a:lumMod val="75000"/>
                    <a:lumOff val="25000"/>
                  </a:schemeClr>
                </a:solidFill>
                <a:cs typeface="Arial" pitchFamily="34" charset="0"/>
              </a:rPr>
              <a:t>extracted</a:t>
            </a:r>
          </a:p>
          <a:p>
            <a:endParaRPr lang="en-US" sz="2500" dirty="0"/>
          </a:p>
          <a:p>
            <a:pPr marL="342900" indent="-342900">
              <a:buFont typeface="Wingdings" panose="05000000000000000000" pitchFamily="2" charset="2"/>
              <a:buChar char="è"/>
            </a:pPr>
            <a:r>
              <a:rPr lang="en-US" sz="2500" dirty="0" smtClean="0"/>
              <a:t> 238 total features</a:t>
            </a:r>
            <a:endParaRPr lang="en-US" sz="2500" dirty="0"/>
          </a:p>
        </p:txBody>
      </p:sp>
      <p:sp>
        <p:nvSpPr>
          <p:cNvPr id="6" name="Teardrop 1">
            <a:extLst>
              <a:ext uri="{FF2B5EF4-FFF2-40B4-BE49-F238E27FC236}">
                <a16:creationId xmlns:a16="http://schemas.microsoft.com/office/drawing/2014/main" id="{45BBC696-75E7-44AB-A411-9B80C52FFE5A}"/>
              </a:ext>
            </a:extLst>
          </p:cNvPr>
          <p:cNvSpPr/>
          <p:nvPr/>
        </p:nvSpPr>
        <p:spPr>
          <a:xfrm rot="18805991">
            <a:off x="7864415" y="958902"/>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 name="Teardrop 1">
            <a:extLst>
              <a:ext uri="{FF2B5EF4-FFF2-40B4-BE49-F238E27FC236}">
                <a16:creationId xmlns:a16="http://schemas.microsoft.com/office/drawing/2014/main" id="{45BBC696-75E7-44AB-A411-9B80C52FFE5A}"/>
              </a:ext>
            </a:extLst>
          </p:cNvPr>
          <p:cNvSpPr/>
          <p:nvPr/>
        </p:nvSpPr>
        <p:spPr>
          <a:xfrm rot="18805991">
            <a:off x="8365767" y="958900"/>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Teardrop 1">
            <a:extLst>
              <a:ext uri="{FF2B5EF4-FFF2-40B4-BE49-F238E27FC236}">
                <a16:creationId xmlns:a16="http://schemas.microsoft.com/office/drawing/2014/main" id="{45BBC696-75E7-44AB-A411-9B80C52FFE5A}"/>
              </a:ext>
            </a:extLst>
          </p:cNvPr>
          <p:cNvSpPr/>
          <p:nvPr/>
        </p:nvSpPr>
        <p:spPr>
          <a:xfrm rot="18805991">
            <a:off x="8834234" y="958901"/>
            <a:ext cx="567422"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3" name="Picture 2"/>
          <p:cNvPicPr>
            <a:picLocks noChangeAspect="1"/>
          </p:cNvPicPr>
          <p:nvPr/>
        </p:nvPicPr>
        <p:blipFill>
          <a:blip r:embed="rId2"/>
          <a:stretch>
            <a:fillRect/>
          </a:stretch>
        </p:blipFill>
        <p:spPr>
          <a:xfrm>
            <a:off x="1158705" y="952499"/>
            <a:ext cx="6412934" cy="5529262"/>
          </a:xfrm>
          <a:prstGeom prst="rect">
            <a:avLst/>
          </a:prstGeom>
        </p:spPr>
      </p:pic>
    </p:spTree>
    <p:extLst>
      <p:ext uri="{BB962C8B-B14F-4D97-AF65-F5344CB8AC3E}">
        <p14:creationId xmlns:p14="http://schemas.microsoft.com/office/powerpoint/2010/main" val="2761829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Data transforming</a:t>
            </a:r>
            <a:endParaRPr lang="en-US" dirty="0"/>
          </a:p>
        </p:txBody>
      </p:sp>
      <p:sp>
        <p:nvSpPr>
          <p:cNvPr id="37" name="TextBox 36">
            <a:extLst>
              <a:ext uri="{FF2B5EF4-FFF2-40B4-BE49-F238E27FC236}">
                <a16:creationId xmlns:a16="http://schemas.microsoft.com/office/drawing/2014/main" id="{7B4E46BA-BD33-4456-9E65-9F80744B3ED5}"/>
              </a:ext>
            </a:extLst>
          </p:cNvPr>
          <p:cNvSpPr txBox="1"/>
          <p:nvPr/>
        </p:nvSpPr>
        <p:spPr>
          <a:xfrm>
            <a:off x="894729" y="1392155"/>
            <a:ext cx="9877349" cy="3554819"/>
          </a:xfrm>
          <a:prstGeom prst="rect">
            <a:avLst/>
          </a:prstGeom>
          <a:noFill/>
        </p:spPr>
        <p:txBody>
          <a:bodyPr wrap="square" rtlCol="0">
            <a:spAutoFit/>
          </a:bodyPr>
          <a:lstStyle/>
          <a:p>
            <a:pPr marL="457200" indent="-457200">
              <a:buFont typeface="Arial" panose="020B0604020202020204" pitchFamily="34" charset="0"/>
              <a:buChar char="•"/>
            </a:pPr>
            <a:r>
              <a:rPr lang="en-US" altLang="ko-KR" sz="2500" dirty="0" smtClean="0">
                <a:solidFill>
                  <a:schemeClr val="tx1">
                    <a:lumMod val="75000"/>
                    <a:lumOff val="25000"/>
                  </a:schemeClr>
                </a:solidFill>
                <a:cs typeface="Arial" pitchFamily="34" charset="0"/>
              </a:rPr>
              <a:t>All 226 technical and liquidity features are then applied Min-Max Scaler and Standard Scaler.</a:t>
            </a:r>
          </a:p>
          <a:p>
            <a:pPr marL="457200" indent="-457200">
              <a:buFont typeface="Arial" panose="020B0604020202020204" pitchFamily="34" charset="0"/>
              <a:buChar char="•"/>
            </a:pPr>
            <a:r>
              <a:rPr lang="en-US" altLang="ko-KR" sz="2500" dirty="0" smtClean="0">
                <a:solidFill>
                  <a:schemeClr val="tx1">
                    <a:lumMod val="75000"/>
                    <a:lumOff val="25000"/>
                  </a:schemeClr>
                </a:solidFill>
                <a:cs typeface="Arial" pitchFamily="34" charset="0"/>
              </a:rPr>
              <a:t>12 time features are one-hot encoded.</a:t>
            </a:r>
          </a:p>
          <a:p>
            <a:pPr marL="457200" indent="-457200">
              <a:buFont typeface="Arial" panose="020B0604020202020204" pitchFamily="34" charset="0"/>
              <a:buChar char="•"/>
            </a:pPr>
            <a:r>
              <a:rPr lang="en-US" altLang="ko-KR" sz="2500" dirty="0" smtClean="0">
                <a:solidFill>
                  <a:schemeClr val="tx1">
                    <a:lumMod val="75000"/>
                    <a:lumOff val="25000"/>
                  </a:schemeClr>
                </a:solidFill>
                <a:cs typeface="Arial" pitchFamily="34" charset="0"/>
              </a:rPr>
              <a:t>Iterate </a:t>
            </a:r>
            <a:r>
              <a:rPr lang="en-US" altLang="ko-KR" sz="2500" dirty="0">
                <a:solidFill>
                  <a:schemeClr val="tx1">
                    <a:lumMod val="75000"/>
                    <a:lumOff val="25000"/>
                  </a:schemeClr>
                </a:solidFill>
                <a:cs typeface="Arial" pitchFamily="34" charset="0"/>
              </a:rPr>
              <a:t>through all the columns </a:t>
            </a:r>
            <a:r>
              <a:rPr lang="en-US" altLang="ko-KR" sz="2500" dirty="0" smtClean="0">
                <a:solidFill>
                  <a:schemeClr val="tx1">
                    <a:lumMod val="75000"/>
                    <a:lumOff val="25000"/>
                  </a:schemeClr>
                </a:solidFill>
                <a:cs typeface="Arial" pitchFamily="34" charset="0"/>
              </a:rPr>
              <a:t>and utilize the </a:t>
            </a:r>
            <a:r>
              <a:rPr lang="en-US" altLang="ko-KR" sz="2500" dirty="0">
                <a:solidFill>
                  <a:schemeClr val="tx1">
                    <a:lumMod val="75000"/>
                    <a:lumOff val="25000"/>
                  </a:schemeClr>
                </a:solidFill>
                <a:cs typeface="Arial" pitchFamily="34" charset="0"/>
              </a:rPr>
              <a:t>data </a:t>
            </a:r>
            <a:r>
              <a:rPr lang="en-US" altLang="ko-KR" sz="2500" dirty="0" smtClean="0">
                <a:solidFill>
                  <a:schemeClr val="tx1">
                    <a:lumMod val="75000"/>
                    <a:lumOff val="25000"/>
                  </a:schemeClr>
                </a:solidFill>
                <a:cs typeface="Arial" pitchFamily="34" charset="0"/>
              </a:rPr>
              <a:t>type </a:t>
            </a:r>
            <a:r>
              <a:rPr lang="en-US" altLang="ko-KR" sz="2500" dirty="0">
                <a:solidFill>
                  <a:schemeClr val="tx1">
                    <a:lumMod val="75000"/>
                    <a:lumOff val="25000"/>
                  </a:schemeClr>
                </a:solidFill>
                <a:cs typeface="Arial" pitchFamily="34" charset="0"/>
              </a:rPr>
              <a:t>to </a:t>
            </a:r>
            <a:r>
              <a:rPr lang="en-US" altLang="ko-KR" sz="2500" dirty="0" smtClean="0">
                <a:solidFill>
                  <a:schemeClr val="tx1">
                    <a:lumMod val="75000"/>
                    <a:lumOff val="25000"/>
                  </a:schemeClr>
                </a:solidFill>
                <a:cs typeface="Arial" pitchFamily="34" charset="0"/>
              </a:rPr>
              <a:t>for better efficiency (~</a:t>
            </a:r>
            <a:r>
              <a:rPr lang="en-US" altLang="ko-KR" sz="2500" dirty="0">
                <a:solidFill>
                  <a:schemeClr val="tx1">
                    <a:lumMod val="75000"/>
                    <a:lumOff val="25000"/>
                  </a:schemeClr>
                </a:solidFill>
                <a:cs typeface="Arial" pitchFamily="34" charset="0"/>
              </a:rPr>
              <a:t>70% </a:t>
            </a:r>
            <a:r>
              <a:rPr lang="en-US" altLang="ko-KR" sz="2500" dirty="0" smtClean="0">
                <a:solidFill>
                  <a:schemeClr val="tx1">
                    <a:lumMod val="75000"/>
                    <a:lumOff val="25000"/>
                  </a:schemeClr>
                </a:solidFill>
                <a:cs typeface="Arial" pitchFamily="34" charset="0"/>
              </a:rPr>
              <a:t>reduction in </a:t>
            </a:r>
            <a:r>
              <a:rPr lang="en-US" altLang="ko-KR" sz="2500" dirty="0">
                <a:solidFill>
                  <a:schemeClr val="tx1">
                    <a:lumMod val="75000"/>
                    <a:lumOff val="25000"/>
                  </a:schemeClr>
                </a:solidFill>
                <a:cs typeface="Arial" pitchFamily="34" charset="0"/>
              </a:rPr>
              <a:t>memory </a:t>
            </a:r>
            <a:r>
              <a:rPr lang="en-US" altLang="ko-KR" sz="2500" dirty="0" smtClean="0">
                <a:solidFill>
                  <a:schemeClr val="tx1">
                    <a:lumMod val="75000"/>
                    <a:lumOff val="25000"/>
                  </a:schemeClr>
                </a:solidFill>
                <a:cs typeface="Arial" pitchFamily="34" charset="0"/>
              </a:rPr>
              <a:t>usage) .</a:t>
            </a:r>
          </a:p>
          <a:p>
            <a:pPr marL="457200" indent="-457200">
              <a:buFont typeface="Arial" panose="020B0604020202020204" pitchFamily="34" charset="0"/>
              <a:buChar char="•"/>
            </a:pPr>
            <a:r>
              <a:rPr lang="en-US" altLang="ko-KR" sz="2500" dirty="0" smtClean="0">
                <a:solidFill>
                  <a:schemeClr val="tx1">
                    <a:lumMod val="75000"/>
                    <a:lumOff val="25000"/>
                  </a:schemeClr>
                </a:solidFill>
                <a:cs typeface="Arial" pitchFamily="34" charset="0"/>
              </a:rPr>
              <a:t>A feature selection process was being done to select the best set of features that will be used for </a:t>
            </a:r>
            <a:r>
              <a:rPr lang="en-US" altLang="ko-KR" sz="2500" dirty="0" err="1" smtClean="0">
                <a:solidFill>
                  <a:schemeClr val="tx1">
                    <a:lumMod val="75000"/>
                    <a:lumOff val="25000"/>
                  </a:schemeClr>
                </a:solidFill>
                <a:cs typeface="Arial" pitchFamily="34" charset="0"/>
              </a:rPr>
              <a:t>hyperparameters</a:t>
            </a:r>
            <a:r>
              <a:rPr lang="en-US" altLang="ko-KR" sz="2500" dirty="0" smtClean="0">
                <a:solidFill>
                  <a:schemeClr val="tx1">
                    <a:lumMod val="75000"/>
                    <a:lumOff val="25000"/>
                  </a:schemeClr>
                </a:solidFill>
                <a:cs typeface="Arial" pitchFamily="34" charset="0"/>
              </a:rPr>
              <a:t> tuning and training process (lower computational cost).</a:t>
            </a:r>
          </a:p>
          <a:p>
            <a:endParaRPr lang="ko-KR" altLang="en-US" sz="25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562164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978329"/>
            <a:ext cx="11573197" cy="724247"/>
          </a:xfrm>
        </p:spPr>
        <p:txBody>
          <a:bodyPr>
            <a:normAutofit/>
          </a:bodyPr>
          <a:lstStyle/>
          <a:p>
            <a:r>
              <a:rPr lang="en-US" sz="4000" dirty="0" smtClean="0"/>
              <a:t>Feature selection using </a:t>
            </a:r>
            <a:r>
              <a:rPr lang="en-US" altLang="ko-KR" sz="4000" dirty="0" err="1">
                <a:solidFill>
                  <a:schemeClr val="tx1">
                    <a:lumMod val="75000"/>
                    <a:lumOff val="25000"/>
                  </a:schemeClr>
                </a:solidFill>
              </a:rPr>
              <a:t>Boruta</a:t>
            </a:r>
            <a:r>
              <a:rPr lang="en-US" altLang="ko-KR" sz="4000" dirty="0">
                <a:solidFill>
                  <a:schemeClr val="tx1">
                    <a:lumMod val="75000"/>
                    <a:lumOff val="25000"/>
                  </a:schemeClr>
                </a:solidFill>
              </a:rPr>
              <a:t> </a:t>
            </a:r>
            <a:r>
              <a:rPr lang="en-US" altLang="ko-KR" sz="4000" dirty="0" smtClean="0">
                <a:solidFill>
                  <a:schemeClr val="tx1">
                    <a:lumMod val="75000"/>
                    <a:lumOff val="25000"/>
                  </a:schemeClr>
                </a:solidFill>
              </a:rPr>
              <a:t>algorithm</a:t>
            </a:r>
            <a:endParaRPr lang="ko-KR" altLang="en-US" sz="4000" dirty="0">
              <a:solidFill>
                <a:schemeClr val="tx1">
                  <a:lumMod val="75000"/>
                  <a:lumOff val="25000"/>
                </a:schemeClr>
              </a:solidFill>
            </a:endParaRPr>
          </a:p>
          <a:p>
            <a:endParaRPr lang="en-US" sz="4000" dirty="0"/>
          </a:p>
        </p:txBody>
      </p:sp>
      <p:sp>
        <p:nvSpPr>
          <p:cNvPr id="37" name="TextBox 36">
            <a:extLst>
              <a:ext uri="{FF2B5EF4-FFF2-40B4-BE49-F238E27FC236}">
                <a16:creationId xmlns:a16="http://schemas.microsoft.com/office/drawing/2014/main" id="{7B4E46BA-BD33-4456-9E65-9F80744B3ED5}"/>
              </a:ext>
            </a:extLst>
          </p:cNvPr>
          <p:cNvSpPr txBox="1"/>
          <p:nvPr/>
        </p:nvSpPr>
        <p:spPr>
          <a:xfrm>
            <a:off x="894731" y="1449747"/>
            <a:ext cx="5026567" cy="47089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2000" dirty="0" smtClean="0">
                <a:solidFill>
                  <a:schemeClr val="tx1">
                    <a:lumMod val="75000"/>
                    <a:lumOff val="25000"/>
                  </a:schemeClr>
                </a:solidFill>
                <a:cs typeface="Arial" pitchFamily="34" charset="0"/>
              </a:rPr>
              <a:t>238 shadow features are</a:t>
            </a:r>
            <a:r>
              <a:rPr lang="en-US" sz="2000" dirty="0" smtClean="0"/>
              <a:t> </a:t>
            </a:r>
            <a:r>
              <a:rPr lang="en-US" sz="2000" dirty="0"/>
              <a:t>created by randomly shuffling each </a:t>
            </a:r>
            <a:r>
              <a:rPr lang="en-US" sz="2000" dirty="0" smtClean="0"/>
              <a:t>feature.</a:t>
            </a:r>
          </a:p>
          <a:p>
            <a:pPr marL="342900" indent="-342900">
              <a:lnSpc>
                <a:spcPct val="150000"/>
              </a:lnSpc>
              <a:buFont typeface="Arial" panose="020B0604020202020204" pitchFamily="34" charset="0"/>
              <a:buChar char="•"/>
            </a:pPr>
            <a:r>
              <a:rPr lang="en-US" sz="2000" dirty="0"/>
              <a:t>Then, a random </a:t>
            </a:r>
            <a:r>
              <a:rPr lang="en-US" sz="2000" dirty="0" smtClean="0"/>
              <a:t>forest fitting process is irritated for a number of times.</a:t>
            </a:r>
          </a:p>
          <a:p>
            <a:pPr marL="342900" indent="-342900">
              <a:lnSpc>
                <a:spcPct val="150000"/>
              </a:lnSpc>
              <a:buFont typeface="Arial" panose="020B0604020202020204" pitchFamily="34" charset="0"/>
              <a:buChar char="•"/>
            </a:pPr>
            <a:r>
              <a:rPr lang="en-US" sz="2000" b="1" dirty="0" smtClean="0"/>
              <a:t>A </a:t>
            </a:r>
            <a:r>
              <a:rPr lang="en-US" sz="2000" b="1" dirty="0"/>
              <a:t>feature is useful only </a:t>
            </a:r>
            <a:r>
              <a:rPr lang="en-US" sz="2000" b="1" dirty="0" smtClean="0"/>
              <a:t>if its average feature importance is greater </a:t>
            </a:r>
            <a:r>
              <a:rPr lang="en-US" sz="2000" b="1" dirty="0"/>
              <a:t>than </a:t>
            </a:r>
            <a:r>
              <a:rPr lang="en-US" sz="2000" b="1" dirty="0" smtClean="0"/>
              <a:t>that of the </a:t>
            </a:r>
            <a:r>
              <a:rPr lang="en-US" sz="2000" b="1" dirty="0"/>
              <a:t>best randomized feature</a:t>
            </a:r>
            <a:r>
              <a:rPr lang="en-US" sz="2000" dirty="0" smtClean="0"/>
              <a:t>.</a:t>
            </a:r>
          </a:p>
          <a:p>
            <a:pPr>
              <a:lnSpc>
                <a:spcPct val="150000"/>
              </a:lnSpc>
            </a:pPr>
            <a:r>
              <a:rPr lang="en-US" altLang="ko-KR" sz="2000" dirty="0" smtClean="0">
                <a:solidFill>
                  <a:schemeClr val="tx1">
                    <a:lumMod val="75000"/>
                    <a:lumOff val="25000"/>
                  </a:schemeClr>
                </a:solidFill>
                <a:cs typeface="Arial" pitchFamily="34" charset="0"/>
                <a:sym typeface="Wingdings" panose="05000000000000000000" pitchFamily="2" charset="2"/>
              </a:rPr>
              <a:t> 56 important features detected by this algorithm are used for hyper parameter tuning process</a:t>
            </a:r>
            <a:endParaRPr lang="ko-KR" altLang="en-US" sz="2000" dirty="0">
              <a:solidFill>
                <a:schemeClr val="tx1">
                  <a:lumMod val="75000"/>
                  <a:lumOff val="25000"/>
                </a:schemeClr>
              </a:solidFill>
              <a:cs typeface="Arial" pitchFamily="34" charset="0"/>
            </a:endParaRPr>
          </a:p>
        </p:txBody>
      </p:sp>
      <p:pic>
        <p:nvPicPr>
          <p:cNvPr id="10" name="Picture 9"/>
          <p:cNvPicPr>
            <a:picLocks noChangeAspect="1"/>
          </p:cNvPicPr>
          <p:nvPr/>
        </p:nvPicPr>
        <p:blipFill>
          <a:blip r:embed="rId2"/>
          <a:stretch>
            <a:fillRect/>
          </a:stretch>
        </p:blipFill>
        <p:spPr>
          <a:xfrm>
            <a:off x="5813114" y="1702575"/>
            <a:ext cx="5792397" cy="3705765"/>
          </a:xfrm>
          <a:prstGeom prst="rect">
            <a:avLst/>
          </a:prstGeom>
        </p:spPr>
      </p:pic>
    </p:spTree>
    <p:extLst>
      <p:ext uri="{BB962C8B-B14F-4D97-AF65-F5344CB8AC3E}">
        <p14:creationId xmlns:p14="http://schemas.microsoft.com/office/powerpoint/2010/main" val="424313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5956533" y="1106360"/>
            <a:ext cx="5874911" cy="1938992"/>
          </a:xfrm>
          <a:prstGeom prst="rect">
            <a:avLst/>
          </a:prstGeom>
          <a:noFill/>
        </p:spPr>
        <p:txBody>
          <a:bodyPr wrap="square" rtlCol="0" anchor="ctr">
            <a:spAutoFit/>
          </a:bodyPr>
          <a:lstStyle/>
          <a:p>
            <a:r>
              <a:rPr lang="en-US" altLang="ko-KR" sz="6000" b="1" dirty="0">
                <a:cs typeface="Arial" pitchFamily="34" charset="0"/>
              </a:rPr>
              <a:t>2. Data </a:t>
            </a:r>
            <a:r>
              <a:rPr lang="en-US" altLang="ko-KR" sz="6000" b="1" dirty="0" smtClean="0">
                <a:cs typeface="Arial" pitchFamily="34" charset="0"/>
              </a:rPr>
              <a:t>visualization</a:t>
            </a:r>
            <a:endParaRPr lang="en-US" altLang="ko-KR" sz="6000" b="1" dirty="0">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4952924" y="1728630"/>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429" t="8153" r="356" b="47802"/>
          <a:stretch/>
        </p:blipFill>
        <p:spPr/>
      </p:pic>
    </p:spTree>
    <p:extLst>
      <p:ext uri="{BB962C8B-B14F-4D97-AF65-F5344CB8AC3E}">
        <p14:creationId xmlns:p14="http://schemas.microsoft.com/office/powerpoint/2010/main" val="2315964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smtClean="0"/>
              <a:t>Imbalanced classes</a:t>
            </a:r>
            <a:endParaRPr lang="en-US" sz="4000" dirty="0"/>
          </a:p>
        </p:txBody>
      </p:sp>
      <p:pic>
        <p:nvPicPr>
          <p:cNvPr id="4" name="Picture 3"/>
          <p:cNvPicPr>
            <a:picLocks noChangeAspect="1"/>
          </p:cNvPicPr>
          <p:nvPr/>
        </p:nvPicPr>
        <p:blipFill>
          <a:blip r:embed="rId3"/>
          <a:stretch>
            <a:fillRect/>
          </a:stretch>
        </p:blipFill>
        <p:spPr>
          <a:xfrm>
            <a:off x="836690" y="1063756"/>
            <a:ext cx="5697923" cy="5734158"/>
          </a:xfrm>
          <a:prstGeom prst="rect">
            <a:avLst/>
          </a:prstGeom>
        </p:spPr>
      </p:pic>
      <p:sp>
        <p:nvSpPr>
          <p:cNvPr id="5" name="TextBox 4"/>
          <p:cNvSpPr txBox="1"/>
          <p:nvPr/>
        </p:nvSpPr>
        <p:spPr>
          <a:xfrm>
            <a:off x="6646125" y="1773042"/>
            <a:ext cx="5464099" cy="3245006"/>
          </a:xfrm>
          <a:prstGeom prst="rect">
            <a:avLst/>
          </a:prstGeom>
          <a:noFill/>
        </p:spPr>
        <p:txBody>
          <a:bodyPr wrap="square" rtlCol="0">
            <a:spAutoFit/>
          </a:bodyPr>
          <a:lstStyle/>
          <a:p>
            <a:r>
              <a:rPr lang="en-US" sz="2200" dirty="0" smtClean="0"/>
              <a:t>Alpha = 5000</a:t>
            </a:r>
          </a:p>
          <a:p>
            <a:endParaRPr lang="en-US" sz="2200" dirty="0"/>
          </a:p>
          <a:p>
            <a:r>
              <a:rPr lang="en-US" sz="2200" dirty="0" smtClean="0"/>
              <a:t>The dataset is highly imbalanced</a:t>
            </a:r>
          </a:p>
          <a:p>
            <a:pPr marL="342900" indent="-342900">
              <a:buFont typeface="Wingdings" panose="05000000000000000000" pitchFamily="2" charset="2"/>
              <a:buChar char="è"/>
            </a:pPr>
            <a:r>
              <a:rPr lang="en-US" sz="2200" dirty="0" smtClean="0">
                <a:sym typeface="Wingdings" panose="05000000000000000000" pitchFamily="2" charset="2"/>
              </a:rPr>
              <a:t>This issue need to be tackled</a:t>
            </a:r>
          </a:p>
          <a:p>
            <a:pPr marL="342900" indent="-342900">
              <a:buFont typeface="Wingdings" panose="05000000000000000000" pitchFamily="2" charset="2"/>
              <a:buChar char="è"/>
            </a:pPr>
            <a:r>
              <a:rPr lang="en-US" sz="2200" dirty="0" smtClean="0">
                <a:sym typeface="Wingdings" panose="05000000000000000000" pitchFamily="2" charset="2"/>
              </a:rPr>
              <a:t>Random oversampling, </a:t>
            </a:r>
            <a:r>
              <a:rPr lang="en-US" sz="2200" dirty="0" err="1" smtClean="0">
                <a:sym typeface="Wingdings" panose="05000000000000000000" pitchFamily="2" charset="2"/>
              </a:rPr>
              <a:t>undersampling</a:t>
            </a:r>
            <a:r>
              <a:rPr lang="en-US" sz="2200" dirty="0" smtClean="0">
                <a:sym typeface="Wingdings" panose="05000000000000000000" pitchFamily="2" charset="2"/>
              </a:rPr>
              <a:t>, SMOTE was being applied to our dataset.</a:t>
            </a:r>
          </a:p>
          <a:p>
            <a:r>
              <a:rPr lang="en-US" sz="2200" dirty="0" smtClean="0">
                <a:sym typeface="Wingdings" panose="05000000000000000000" pitchFamily="2" charset="2"/>
              </a:rPr>
              <a:t>Random </a:t>
            </a:r>
            <a:r>
              <a:rPr lang="en-US" sz="2200" dirty="0" err="1" smtClean="0">
                <a:sym typeface="Wingdings" panose="05000000000000000000" pitchFamily="2" charset="2"/>
              </a:rPr>
              <a:t>undersampling</a:t>
            </a:r>
            <a:r>
              <a:rPr lang="en-US" sz="2200" dirty="0" smtClean="0">
                <a:sym typeface="Wingdings" panose="05000000000000000000" pitchFamily="2" charset="2"/>
              </a:rPr>
              <a:t> method gave the best performance</a:t>
            </a:r>
            <a:endParaRPr lang="en-US" sz="2200" dirty="0">
              <a:sym typeface="Wingdings" panose="05000000000000000000" pitchFamily="2" charset="2"/>
            </a:endParaRPr>
          </a:p>
        </p:txBody>
      </p:sp>
    </p:spTree>
    <p:extLst>
      <p:ext uri="{BB962C8B-B14F-4D97-AF65-F5344CB8AC3E}">
        <p14:creationId xmlns:p14="http://schemas.microsoft.com/office/powerpoint/2010/main" val="2433783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351456"/>
            <a:ext cx="12192000" cy="2584601"/>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Group 9"/>
          <p:cNvGrpSpPr/>
          <p:nvPr/>
        </p:nvGrpSpPr>
        <p:grpSpPr>
          <a:xfrm>
            <a:off x="10295449" y="3808028"/>
            <a:ext cx="1591607" cy="391151"/>
            <a:chOff x="3275856" y="1242391"/>
            <a:chExt cx="1656184" cy="407020"/>
          </a:xfrm>
        </p:grpSpPr>
        <p:sp>
          <p:nvSpPr>
            <p:cNvPr id="11" name="Rounded Rectangle 10"/>
            <p:cNvSpPr/>
            <p:nvPr/>
          </p:nvSpPr>
          <p:spPr>
            <a:xfrm>
              <a:off x="3275856" y="1242391"/>
              <a:ext cx="1656184" cy="407020"/>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2" name="Picture 2" descr="E:\002-KIMS BUSINESS\007-01-ALLPPT.com\011-ALLPPT-LOGO\allppt-logo-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C221F751-3C5B-4561-AD14-8637C5B66736}"/>
              </a:ext>
            </a:extLst>
          </p:cNvPr>
          <p:cNvSpPr txBox="1"/>
          <p:nvPr/>
        </p:nvSpPr>
        <p:spPr>
          <a:xfrm>
            <a:off x="2598234" y="4273399"/>
            <a:ext cx="9464087" cy="1077218"/>
          </a:xfrm>
          <a:prstGeom prst="rect">
            <a:avLst/>
          </a:prstGeom>
          <a:noFill/>
        </p:spPr>
        <p:txBody>
          <a:bodyPr wrap="square" rtlCol="0" anchor="ctr">
            <a:spAutoFit/>
          </a:bodyPr>
          <a:lstStyle/>
          <a:p>
            <a:pPr algn="r"/>
            <a:r>
              <a:rPr lang="en-US" altLang="ko-KR" sz="3200" dirty="0">
                <a:solidFill>
                  <a:schemeClr val="bg1"/>
                </a:solidFill>
                <a:cs typeface="Arial" pitchFamily="34" charset="0"/>
              </a:rPr>
              <a:t>Stock jump </a:t>
            </a:r>
            <a:r>
              <a:rPr lang="en-US" altLang="ko-KR" sz="3200" dirty="0" smtClean="0">
                <a:solidFill>
                  <a:schemeClr val="bg1"/>
                </a:solidFill>
                <a:cs typeface="Arial" pitchFamily="34" charset="0"/>
              </a:rPr>
              <a:t>prediction </a:t>
            </a:r>
            <a:r>
              <a:rPr lang="en-US" altLang="ko-KR" sz="3200" dirty="0">
                <a:solidFill>
                  <a:schemeClr val="bg1"/>
                </a:solidFill>
                <a:cs typeface="Arial" pitchFamily="34" charset="0"/>
              </a:rPr>
              <a:t>using Australian Securities </a:t>
            </a:r>
            <a:r>
              <a:rPr lang="en-US" altLang="ko-KR" sz="3200" dirty="0" smtClean="0">
                <a:solidFill>
                  <a:schemeClr val="bg1"/>
                </a:solidFill>
                <a:cs typeface="Arial" pitchFamily="34" charset="0"/>
              </a:rPr>
              <a:t>Exchange using </a:t>
            </a:r>
            <a:r>
              <a:rPr lang="en-US" altLang="ko-KR" sz="3200" dirty="0">
                <a:solidFill>
                  <a:schemeClr val="bg1"/>
                </a:solidFill>
                <a:cs typeface="Arial" pitchFamily="34" charset="0"/>
              </a:rPr>
              <a:t>high frequency trading data</a:t>
            </a:r>
            <a:endParaRPr lang="ko-KR" altLang="en-US" sz="32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3814762" y="5505522"/>
            <a:ext cx="6087521" cy="477054"/>
          </a:xfrm>
          <a:prstGeom prst="rect">
            <a:avLst/>
          </a:prstGeom>
          <a:noFill/>
        </p:spPr>
        <p:txBody>
          <a:bodyPr wrap="square" rtlCol="0" anchor="ctr">
            <a:spAutoFit/>
          </a:bodyPr>
          <a:lstStyle/>
          <a:p>
            <a:pPr lvl="5"/>
            <a:r>
              <a:rPr lang="en-US" altLang="ko-KR" sz="2500" dirty="0" smtClean="0">
                <a:solidFill>
                  <a:schemeClr val="bg1"/>
                </a:solidFill>
                <a:cs typeface="Arial" pitchFamily="34" charset="0"/>
              </a:rPr>
              <a:t>Hua Vinh Viet </a:t>
            </a:r>
            <a:r>
              <a:rPr lang="en-US" altLang="ko-KR" sz="2500" dirty="0" smtClean="0">
                <a:solidFill>
                  <a:schemeClr val="bg1"/>
                </a:solidFill>
                <a:cs typeface="Arial" pitchFamily="34" charset="0"/>
              </a:rPr>
              <a:t>Anh</a:t>
            </a:r>
          </a:p>
        </p:txBody>
      </p:sp>
      <p:sp>
        <p:nvSpPr>
          <p:cNvPr id="3" name="TextBox 2"/>
          <p:cNvSpPr txBox="1"/>
          <p:nvPr/>
        </p:nvSpPr>
        <p:spPr>
          <a:xfrm>
            <a:off x="6096000" y="6021604"/>
            <a:ext cx="4917689" cy="477054"/>
          </a:xfrm>
          <a:prstGeom prst="rect">
            <a:avLst/>
          </a:prstGeom>
          <a:noFill/>
        </p:spPr>
        <p:txBody>
          <a:bodyPr wrap="square" rtlCol="0">
            <a:spAutoFit/>
          </a:bodyPr>
          <a:lstStyle/>
          <a:p>
            <a:r>
              <a:rPr lang="en-US" sz="2500" dirty="0" smtClean="0">
                <a:solidFill>
                  <a:schemeClr val="bg1"/>
                </a:solidFill>
              </a:rPr>
              <a:t>Instructor: Nguyen </a:t>
            </a:r>
            <a:r>
              <a:rPr lang="en-US" sz="2500" dirty="0" err="1" smtClean="0">
                <a:solidFill>
                  <a:schemeClr val="bg1"/>
                </a:solidFill>
              </a:rPr>
              <a:t>Thanh</a:t>
            </a:r>
            <a:r>
              <a:rPr lang="en-US" sz="2500" dirty="0" smtClean="0">
                <a:solidFill>
                  <a:schemeClr val="bg1"/>
                </a:solidFill>
              </a:rPr>
              <a:t> Tuan</a:t>
            </a:r>
            <a:endParaRPr lang="en-US" sz="2500" dirty="0">
              <a:solidFill>
                <a:schemeClr val="bg1"/>
              </a:solidFill>
            </a:endParaRPr>
          </a:p>
        </p:txBody>
      </p:sp>
    </p:spTree>
    <p:extLst>
      <p:ext uri="{BB962C8B-B14F-4D97-AF65-F5344CB8AC3E}">
        <p14:creationId xmlns:p14="http://schemas.microsoft.com/office/powerpoint/2010/main" val="4077777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smtClean="0"/>
              <a:t>Imbalanced classes</a:t>
            </a:r>
            <a:endParaRPr lang="en-US" sz="4000" dirty="0"/>
          </a:p>
        </p:txBody>
      </p:sp>
      <p:sp>
        <p:nvSpPr>
          <p:cNvPr id="5" name="TextBox 4"/>
          <p:cNvSpPr txBox="1"/>
          <p:nvPr/>
        </p:nvSpPr>
        <p:spPr>
          <a:xfrm>
            <a:off x="6947210" y="2074124"/>
            <a:ext cx="4860308" cy="769441"/>
          </a:xfrm>
          <a:prstGeom prst="rect">
            <a:avLst/>
          </a:prstGeom>
          <a:noFill/>
        </p:spPr>
        <p:txBody>
          <a:bodyPr wrap="square" rtlCol="0">
            <a:spAutoFit/>
          </a:bodyPr>
          <a:lstStyle/>
          <a:p>
            <a:r>
              <a:rPr lang="en-US" sz="2200" dirty="0" smtClean="0"/>
              <a:t>After applying random </a:t>
            </a:r>
            <a:r>
              <a:rPr lang="en-US" sz="2200" dirty="0" err="1" smtClean="0"/>
              <a:t>undersampling</a:t>
            </a:r>
            <a:endParaRPr lang="en-US" sz="2200" dirty="0" smtClean="0"/>
          </a:p>
          <a:p>
            <a:r>
              <a:rPr lang="en-US" sz="2200" dirty="0" smtClean="0"/>
              <a:t>on ‘</a:t>
            </a:r>
            <a:r>
              <a:rPr lang="en-US" sz="2200" dirty="0" err="1" smtClean="0"/>
              <a:t>no_jump</a:t>
            </a:r>
            <a:r>
              <a:rPr lang="en-US" sz="2200" dirty="0" smtClean="0"/>
              <a:t>’ class, it look a lot better</a:t>
            </a:r>
          </a:p>
        </p:txBody>
      </p:sp>
      <p:pic>
        <p:nvPicPr>
          <p:cNvPr id="6" name="Picture 5"/>
          <p:cNvPicPr>
            <a:picLocks noChangeAspect="1"/>
          </p:cNvPicPr>
          <p:nvPr/>
        </p:nvPicPr>
        <p:blipFill>
          <a:blip r:embed="rId3"/>
          <a:stretch>
            <a:fillRect/>
          </a:stretch>
        </p:blipFill>
        <p:spPr>
          <a:xfrm>
            <a:off x="1450589" y="1063756"/>
            <a:ext cx="5496621" cy="5190333"/>
          </a:xfrm>
          <a:prstGeom prst="rect">
            <a:avLst/>
          </a:prstGeom>
        </p:spPr>
      </p:pic>
      <p:sp>
        <p:nvSpPr>
          <p:cNvPr id="7" name="Freeform 4">
            <a:extLst>
              <a:ext uri="{FF2B5EF4-FFF2-40B4-BE49-F238E27FC236}">
                <a16:creationId xmlns:a16="http://schemas.microsoft.com/office/drawing/2014/main" id="{C76DB998-D9F7-4821-B2C2-834A4AFD8F29}"/>
              </a:ext>
            </a:extLst>
          </p:cNvPr>
          <p:cNvSpPr/>
          <p:nvPr/>
        </p:nvSpPr>
        <p:spPr>
          <a:xfrm>
            <a:off x="7954315" y="3218314"/>
            <a:ext cx="2311213" cy="1680802"/>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Tree>
    <p:extLst>
      <p:ext uri="{BB962C8B-B14F-4D97-AF65-F5344CB8AC3E}">
        <p14:creationId xmlns:p14="http://schemas.microsoft.com/office/powerpoint/2010/main" val="4092370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113428" y="2712537"/>
            <a:ext cx="9619405" cy="1323439"/>
          </a:xfrm>
          <a:prstGeom prst="rect">
            <a:avLst/>
          </a:prstGeom>
          <a:noFill/>
        </p:spPr>
        <p:txBody>
          <a:bodyPr wrap="square" rtlCol="0" anchor="ctr">
            <a:spAutoFit/>
          </a:bodyPr>
          <a:lstStyle/>
          <a:p>
            <a:r>
              <a:rPr lang="en-US" altLang="ko-KR" sz="4000" dirty="0" smtClean="0">
                <a:solidFill>
                  <a:schemeClr val="bg1"/>
                </a:solidFill>
                <a:cs typeface="Arial" pitchFamily="34" charset="0"/>
              </a:rPr>
              <a:t>Let see if our dataset interpretable using dimensionality reduction ?__?</a:t>
            </a:r>
            <a:endParaRPr lang="ko-KR" altLang="en-US" sz="4000"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1178855" y="491266"/>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1113428" y="812863"/>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0982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13953"/>
            <a:ext cx="11573197" cy="724247"/>
          </a:xfrm>
        </p:spPr>
        <p:txBody>
          <a:bodyPr>
            <a:normAutofit/>
          </a:bodyPr>
          <a:lstStyle/>
          <a:p>
            <a:r>
              <a:rPr lang="en-US" sz="4000" dirty="0"/>
              <a:t>Dimensionality Reduction and Clustering:</a:t>
            </a:r>
          </a:p>
        </p:txBody>
      </p:sp>
      <p:sp>
        <p:nvSpPr>
          <p:cNvPr id="7" name="TextBox 6"/>
          <p:cNvSpPr txBox="1"/>
          <p:nvPr/>
        </p:nvSpPr>
        <p:spPr>
          <a:xfrm>
            <a:off x="9321800" y="1778000"/>
            <a:ext cx="2095500" cy="630942"/>
          </a:xfrm>
          <a:prstGeom prst="rect">
            <a:avLst/>
          </a:prstGeom>
          <a:noFill/>
        </p:spPr>
        <p:txBody>
          <a:bodyPr wrap="square" rtlCol="0">
            <a:spAutoFit/>
          </a:bodyPr>
          <a:lstStyle/>
          <a:p>
            <a:pPr algn="r"/>
            <a:r>
              <a:rPr lang="en-US" sz="3500" dirty="0" smtClean="0"/>
              <a:t>PCA</a:t>
            </a:r>
            <a:endParaRPr lang="en-US" sz="3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603" y="965200"/>
            <a:ext cx="8020197" cy="4914900"/>
          </a:xfrm>
          <a:prstGeom prst="rect">
            <a:avLst/>
          </a:prstGeom>
        </p:spPr>
      </p:pic>
      <p:sp>
        <p:nvSpPr>
          <p:cNvPr id="5" name="Freeform 32">
            <a:extLst>
              <a:ext uri="{FF2B5EF4-FFF2-40B4-BE49-F238E27FC236}">
                <a16:creationId xmlns:a16="http://schemas.microsoft.com/office/drawing/2014/main" id="{D4F37ED0-9729-40B8-8FEF-2B075903F1C2}"/>
              </a:ext>
            </a:extLst>
          </p:cNvPr>
          <p:cNvSpPr/>
          <p:nvPr/>
        </p:nvSpPr>
        <p:spPr>
          <a:xfrm rot="10800000">
            <a:off x="9812001" y="3132466"/>
            <a:ext cx="1605299" cy="147039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2251164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13953"/>
            <a:ext cx="11573197" cy="724247"/>
          </a:xfrm>
        </p:spPr>
        <p:txBody>
          <a:bodyPr>
            <a:normAutofit/>
          </a:bodyPr>
          <a:lstStyle/>
          <a:p>
            <a:r>
              <a:rPr lang="en-US" sz="4000" dirty="0"/>
              <a:t>Dimensionality Reduction and Clustering:</a:t>
            </a:r>
          </a:p>
        </p:txBody>
      </p:sp>
      <p:sp>
        <p:nvSpPr>
          <p:cNvPr id="7" name="TextBox 6"/>
          <p:cNvSpPr txBox="1"/>
          <p:nvPr/>
        </p:nvSpPr>
        <p:spPr>
          <a:xfrm>
            <a:off x="9321800" y="1778000"/>
            <a:ext cx="2095500" cy="1169551"/>
          </a:xfrm>
          <a:prstGeom prst="rect">
            <a:avLst/>
          </a:prstGeom>
          <a:noFill/>
        </p:spPr>
        <p:txBody>
          <a:bodyPr wrap="square" rtlCol="0">
            <a:spAutoFit/>
          </a:bodyPr>
          <a:lstStyle/>
          <a:p>
            <a:pPr algn="r"/>
            <a:r>
              <a:rPr lang="en-US" sz="3500" dirty="0" err="1" smtClean="0"/>
              <a:t>truncatedSVD</a:t>
            </a:r>
            <a:endParaRPr lang="en-US" sz="35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9" y="838200"/>
            <a:ext cx="8248162" cy="5054600"/>
          </a:xfrm>
          <a:prstGeom prst="rect">
            <a:avLst/>
          </a:prstGeom>
        </p:spPr>
      </p:pic>
      <p:sp>
        <p:nvSpPr>
          <p:cNvPr id="5" name="Freeform 32">
            <a:extLst>
              <a:ext uri="{FF2B5EF4-FFF2-40B4-BE49-F238E27FC236}">
                <a16:creationId xmlns:a16="http://schemas.microsoft.com/office/drawing/2014/main" id="{D4F37ED0-9729-40B8-8FEF-2B075903F1C2}"/>
              </a:ext>
            </a:extLst>
          </p:cNvPr>
          <p:cNvSpPr/>
          <p:nvPr/>
        </p:nvSpPr>
        <p:spPr>
          <a:xfrm rot="10800000">
            <a:off x="9812001" y="3132466"/>
            <a:ext cx="1605299" cy="147039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894978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13953"/>
            <a:ext cx="11573197" cy="724247"/>
          </a:xfrm>
        </p:spPr>
        <p:txBody>
          <a:bodyPr>
            <a:normAutofit/>
          </a:bodyPr>
          <a:lstStyle/>
          <a:p>
            <a:r>
              <a:rPr lang="en-US" sz="4000" dirty="0"/>
              <a:t>Dimensionality Reduction and Clustering:</a:t>
            </a:r>
          </a:p>
        </p:txBody>
      </p:sp>
      <p:sp>
        <p:nvSpPr>
          <p:cNvPr id="7" name="TextBox 6"/>
          <p:cNvSpPr txBox="1"/>
          <p:nvPr/>
        </p:nvSpPr>
        <p:spPr>
          <a:xfrm>
            <a:off x="9321800" y="1778000"/>
            <a:ext cx="2095500" cy="630942"/>
          </a:xfrm>
          <a:prstGeom prst="rect">
            <a:avLst/>
          </a:prstGeom>
          <a:noFill/>
        </p:spPr>
        <p:txBody>
          <a:bodyPr wrap="square" rtlCol="0">
            <a:spAutoFit/>
          </a:bodyPr>
          <a:lstStyle/>
          <a:p>
            <a:pPr algn="r"/>
            <a:r>
              <a:rPr lang="en-US" sz="3500" dirty="0" smtClean="0"/>
              <a:t>t-SNE</a:t>
            </a:r>
            <a:endParaRPr lang="en-US" sz="3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12" y="838200"/>
            <a:ext cx="8722150" cy="5345067"/>
          </a:xfrm>
          <a:prstGeom prst="rect">
            <a:avLst/>
          </a:prstGeom>
        </p:spPr>
      </p:pic>
      <p:sp>
        <p:nvSpPr>
          <p:cNvPr id="5" name="Freeform 32">
            <a:extLst>
              <a:ext uri="{FF2B5EF4-FFF2-40B4-BE49-F238E27FC236}">
                <a16:creationId xmlns:a16="http://schemas.microsoft.com/office/drawing/2014/main" id="{D4F37ED0-9729-40B8-8FEF-2B075903F1C2}"/>
              </a:ext>
            </a:extLst>
          </p:cNvPr>
          <p:cNvSpPr/>
          <p:nvPr/>
        </p:nvSpPr>
        <p:spPr>
          <a:xfrm rot="10800000">
            <a:off x="9868318" y="3133189"/>
            <a:ext cx="1605299" cy="147039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00756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509011" y="1355299"/>
            <a:ext cx="4546181" cy="1785104"/>
          </a:xfrm>
          <a:prstGeom prst="rect">
            <a:avLst/>
          </a:prstGeom>
          <a:noFill/>
        </p:spPr>
        <p:txBody>
          <a:bodyPr wrap="square" rtlCol="0" anchor="ctr">
            <a:spAutoFit/>
          </a:bodyPr>
          <a:lstStyle/>
          <a:p>
            <a:r>
              <a:rPr lang="en-US" altLang="ko-KR" sz="5500" b="1" dirty="0" smtClean="0">
                <a:solidFill>
                  <a:schemeClr val="tx1">
                    <a:lumMod val="85000"/>
                    <a:lumOff val="15000"/>
                  </a:schemeClr>
                </a:solidFill>
                <a:cs typeface="Arial" pitchFamily="34" charset="0"/>
              </a:rPr>
              <a:t>4. Predicting Models</a:t>
            </a:r>
            <a:endParaRPr lang="ko-KR" altLang="en-US" sz="5500" b="1"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5084955" y="5831791"/>
            <a:ext cx="5675177" cy="707886"/>
          </a:xfrm>
          <a:prstGeom prst="rect">
            <a:avLst/>
          </a:prstGeom>
          <a:noFill/>
        </p:spPr>
        <p:txBody>
          <a:bodyPr wrap="square" rtlCol="0" anchor="ctr">
            <a:spAutoFit/>
          </a:bodyPr>
          <a:lstStyle/>
          <a:p>
            <a:r>
              <a:rPr lang="en-US" altLang="ko-KR" sz="2000" dirty="0" smtClean="0">
                <a:solidFill>
                  <a:schemeClr val="tx1">
                    <a:lumMod val="85000"/>
                    <a:lumOff val="15000"/>
                  </a:schemeClr>
                </a:solidFill>
                <a:cs typeface="Arial" pitchFamily="34" charset="0"/>
              </a:rPr>
              <a:t>“</a:t>
            </a:r>
            <a:r>
              <a:rPr lang="en-US" altLang="ko-KR" sz="2000" dirty="0" err="1" smtClean="0">
                <a:solidFill>
                  <a:schemeClr val="tx1">
                    <a:lumMod val="85000"/>
                    <a:lumOff val="15000"/>
                  </a:schemeClr>
                </a:solidFill>
                <a:cs typeface="Arial" pitchFamily="34" charset="0"/>
              </a:rPr>
              <a:t>Không</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có</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gì</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là</a:t>
            </a:r>
            <a:r>
              <a:rPr lang="en-US" altLang="ko-KR" sz="2000" dirty="0" smtClean="0">
                <a:solidFill>
                  <a:schemeClr val="tx1">
                    <a:lumMod val="85000"/>
                    <a:lumOff val="15000"/>
                  </a:schemeClr>
                </a:solidFill>
                <a:cs typeface="Arial" pitchFamily="34" charset="0"/>
              </a:rPr>
              <a:t> nothing,</a:t>
            </a:r>
          </a:p>
          <a:p>
            <a:r>
              <a:rPr lang="en-US" altLang="ko-KR" sz="2000" dirty="0" err="1" smtClean="0">
                <a:solidFill>
                  <a:schemeClr val="tx1">
                    <a:lumMod val="85000"/>
                    <a:lumOff val="15000"/>
                  </a:schemeClr>
                </a:solidFill>
                <a:cs typeface="Arial" pitchFamily="34" charset="0"/>
              </a:rPr>
              <a:t>Không</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thể</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là</a:t>
            </a:r>
            <a:r>
              <a:rPr lang="en-US" altLang="ko-KR" sz="2000" dirty="0" smtClean="0">
                <a:solidFill>
                  <a:schemeClr val="tx1">
                    <a:lumMod val="85000"/>
                    <a:lumOff val="15000"/>
                  </a:schemeClr>
                </a:solidFill>
                <a:cs typeface="Arial" pitchFamily="34" charset="0"/>
              </a:rPr>
              <a:t> impossible”</a:t>
            </a:r>
            <a:endParaRPr lang="ko-KR" altLang="en-US" sz="2000" dirty="0">
              <a:solidFill>
                <a:schemeClr val="tx1">
                  <a:lumMod val="85000"/>
                  <a:lumOff val="15000"/>
                </a:schemeClr>
              </a:solidFill>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923649" y="4067327"/>
            <a:ext cx="2287901" cy="1626532"/>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 name="Picture Placeholder 1"/>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7559" t="4216" r="21307" b="937"/>
          <a:stretch/>
        </p:blipFill>
        <p:spPr/>
      </p:pic>
    </p:spTree>
    <p:extLst>
      <p:ext uri="{BB962C8B-B14F-4D97-AF65-F5344CB8AC3E}">
        <p14:creationId xmlns:p14="http://schemas.microsoft.com/office/powerpoint/2010/main" val="2542472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6379" y="123287"/>
            <a:ext cx="11573197" cy="724247"/>
          </a:xfrm>
        </p:spPr>
        <p:txBody>
          <a:bodyPr>
            <a:noAutofit/>
          </a:bodyPr>
          <a:lstStyle/>
          <a:p>
            <a:r>
              <a:rPr lang="en-US" sz="5000" dirty="0" smtClean="0"/>
              <a:t>Models</a:t>
            </a:r>
            <a:endParaRPr lang="en-US" sz="5000" dirty="0"/>
          </a:p>
        </p:txBody>
      </p:sp>
      <p:grpSp>
        <p:nvGrpSpPr>
          <p:cNvPr id="8" name="Graphic 14">
            <a:extLst>
              <a:ext uri="{FF2B5EF4-FFF2-40B4-BE49-F238E27FC236}">
                <a16:creationId xmlns:a16="http://schemas.microsoft.com/office/drawing/2014/main" id="{B4FE7D60-7341-4271-B3A5-DF527AD3F1DC}"/>
              </a:ext>
            </a:extLst>
          </p:cNvPr>
          <p:cNvGrpSpPr/>
          <p:nvPr/>
        </p:nvGrpSpPr>
        <p:grpSpPr>
          <a:xfrm>
            <a:off x="2509598" y="1063756"/>
            <a:ext cx="3325525" cy="2093946"/>
            <a:chOff x="2444748" y="555045"/>
            <a:chExt cx="7282048" cy="5727454"/>
          </a:xfrm>
        </p:grpSpPr>
        <p:sp>
          <p:nvSpPr>
            <p:cNvPr id="9" name="Freeform: Shape 115">
              <a:extLst>
                <a:ext uri="{FF2B5EF4-FFF2-40B4-BE49-F238E27FC236}">
                  <a16:creationId xmlns:a16="http://schemas.microsoft.com/office/drawing/2014/main" id="{728B05DE-80B7-4632-88D9-A7A09F18F7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0" name="Freeform: Shape 116">
              <a:extLst>
                <a:ext uri="{FF2B5EF4-FFF2-40B4-BE49-F238E27FC236}">
                  <a16:creationId xmlns:a16="http://schemas.microsoft.com/office/drawing/2014/main" id="{0DE855A1-6190-4C60-BEB5-0CF5A94579C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1" name="Freeform: Shape 117">
              <a:extLst>
                <a:ext uri="{FF2B5EF4-FFF2-40B4-BE49-F238E27FC236}">
                  <a16:creationId xmlns:a16="http://schemas.microsoft.com/office/drawing/2014/main" id="{8E924B81-239C-4ACF-9DC9-27D2E0C921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2" name="Freeform: Shape 118">
              <a:extLst>
                <a:ext uri="{FF2B5EF4-FFF2-40B4-BE49-F238E27FC236}">
                  <a16:creationId xmlns:a16="http://schemas.microsoft.com/office/drawing/2014/main" id="{78336072-E071-4BF1-B58F-CEC0FE366B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3" name="Freeform: Shape 119">
              <a:extLst>
                <a:ext uri="{FF2B5EF4-FFF2-40B4-BE49-F238E27FC236}">
                  <a16:creationId xmlns:a16="http://schemas.microsoft.com/office/drawing/2014/main" id="{313B16B5-4086-4AA7-93AD-8AB5A28E955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4" name="Freeform: Shape 120">
              <a:extLst>
                <a:ext uri="{FF2B5EF4-FFF2-40B4-BE49-F238E27FC236}">
                  <a16:creationId xmlns:a16="http://schemas.microsoft.com/office/drawing/2014/main" id="{6D521418-AB88-44E3-84C0-DE831E98722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5" name="Freeform: Shape 121">
              <a:extLst>
                <a:ext uri="{FF2B5EF4-FFF2-40B4-BE49-F238E27FC236}">
                  <a16:creationId xmlns:a16="http://schemas.microsoft.com/office/drawing/2014/main" id="{1671CF04-8583-4B4C-8106-EAD145AA35D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6" name="Freeform: Shape 122">
              <a:extLst>
                <a:ext uri="{FF2B5EF4-FFF2-40B4-BE49-F238E27FC236}">
                  <a16:creationId xmlns:a16="http://schemas.microsoft.com/office/drawing/2014/main" id="{22C2FE84-1514-43CF-BC79-26A16AF1FA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662A85FC-5A0B-4C18-9D70-3C1C82C96051}"/>
              </a:ext>
            </a:extLst>
          </p:cNvPr>
          <p:cNvGrpSpPr/>
          <p:nvPr/>
        </p:nvGrpSpPr>
        <p:grpSpPr>
          <a:xfrm>
            <a:off x="6501161" y="1181174"/>
            <a:ext cx="3982194" cy="1751597"/>
            <a:chOff x="-548507" y="477868"/>
            <a:chExt cx="11570449" cy="6357177"/>
          </a:xfrm>
        </p:grpSpPr>
        <p:sp>
          <p:nvSpPr>
            <p:cNvPr id="18" name="Freeform: Shape 89">
              <a:extLst>
                <a:ext uri="{FF2B5EF4-FFF2-40B4-BE49-F238E27FC236}">
                  <a16:creationId xmlns:a16="http://schemas.microsoft.com/office/drawing/2014/main" id="{8E737C49-60D9-4276-BDEB-BB8F8A8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90">
              <a:extLst>
                <a:ext uri="{FF2B5EF4-FFF2-40B4-BE49-F238E27FC236}">
                  <a16:creationId xmlns:a16="http://schemas.microsoft.com/office/drawing/2014/main" id="{B42EDC67-1467-48CF-9526-684E38AB584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91">
              <a:extLst>
                <a:ext uri="{FF2B5EF4-FFF2-40B4-BE49-F238E27FC236}">
                  <a16:creationId xmlns:a16="http://schemas.microsoft.com/office/drawing/2014/main" id="{F0A34A9F-1244-44DC-8616-9C73F1B714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92">
              <a:extLst>
                <a:ext uri="{FF2B5EF4-FFF2-40B4-BE49-F238E27FC236}">
                  <a16:creationId xmlns:a16="http://schemas.microsoft.com/office/drawing/2014/main" id="{70531D00-9C72-4392-BC0B-C78E294C119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93">
              <a:extLst>
                <a:ext uri="{FF2B5EF4-FFF2-40B4-BE49-F238E27FC236}">
                  <a16:creationId xmlns:a16="http://schemas.microsoft.com/office/drawing/2014/main" id="{E338F12A-24C6-41A1-AD8C-A183E1C05E5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6D035441-67AF-4D3B-BDA1-9A5194407528}"/>
                </a:ext>
              </a:extLst>
            </p:cNvPr>
            <p:cNvGrpSpPr/>
            <p:nvPr/>
          </p:nvGrpSpPr>
          <p:grpSpPr>
            <a:xfrm>
              <a:off x="1606" y="6382978"/>
              <a:ext cx="413937" cy="115242"/>
              <a:chOff x="5955" y="6353672"/>
              <a:chExt cx="413937" cy="115242"/>
            </a:xfrm>
          </p:grpSpPr>
          <p:sp>
            <p:nvSpPr>
              <p:cNvPr id="28" name="Rectangle: Rounded Corners 99">
                <a:extLst>
                  <a:ext uri="{FF2B5EF4-FFF2-40B4-BE49-F238E27FC236}">
                    <a16:creationId xmlns:a16="http://schemas.microsoft.com/office/drawing/2014/main" id="{49D6D01F-5853-4210-A35F-FD427695A28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100">
                <a:extLst>
                  <a:ext uri="{FF2B5EF4-FFF2-40B4-BE49-F238E27FC236}">
                    <a16:creationId xmlns:a16="http://schemas.microsoft.com/office/drawing/2014/main" id="{A52F3F37-7563-49F7-A5F0-EE06FDB04C5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2444869-9D61-4204-8463-1EFD87BCFBB7}"/>
                </a:ext>
              </a:extLst>
            </p:cNvPr>
            <p:cNvGrpSpPr/>
            <p:nvPr/>
          </p:nvGrpSpPr>
          <p:grpSpPr>
            <a:xfrm>
              <a:off x="9855291" y="6381600"/>
              <a:ext cx="885989" cy="115242"/>
              <a:chOff x="5955" y="6353672"/>
              <a:chExt cx="413937" cy="115242"/>
            </a:xfrm>
          </p:grpSpPr>
          <p:sp>
            <p:nvSpPr>
              <p:cNvPr id="26" name="Rectangle: Rounded Corners 97">
                <a:extLst>
                  <a:ext uri="{FF2B5EF4-FFF2-40B4-BE49-F238E27FC236}">
                    <a16:creationId xmlns:a16="http://schemas.microsoft.com/office/drawing/2014/main" id="{4AE0C3E4-1EE9-48CB-8527-2117D94889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98">
                <a:extLst>
                  <a:ext uri="{FF2B5EF4-FFF2-40B4-BE49-F238E27FC236}">
                    <a16:creationId xmlns:a16="http://schemas.microsoft.com/office/drawing/2014/main" id="{AF450A2A-9737-415F-9945-7113C0ADFAE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96">
              <a:extLst>
                <a:ext uri="{FF2B5EF4-FFF2-40B4-BE49-F238E27FC236}">
                  <a16:creationId xmlns:a16="http://schemas.microsoft.com/office/drawing/2014/main" id="{21A4CB77-C4F0-4B1B-ABE7-D32C09726B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TextBox 3"/>
          <p:cNvSpPr txBox="1"/>
          <p:nvPr/>
        </p:nvSpPr>
        <p:spPr>
          <a:xfrm>
            <a:off x="3088055" y="1698477"/>
            <a:ext cx="2744070" cy="707886"/>
          </a:xfrm>
          <a:prstGeom prst="rect">
            <a:avLst/>
          </a:prstGeom>
          <a:noFill/>
        </p:spPr>
        <p:txBody>
          <a:bodyPr wrap="square" rtlCol="0">
            <a:spAutoFit/>
          </a:bodyPr>
          <a:lstStyle/>
          <a:p>
            <a:r>
              <a:rPr lang="en-US" sz="4000" dirty="0" err="1" smtClean="0"/>
              <a:t>XGBoost</a:t>
            </a:r>
            <a:endParaRPr lang="en-US" sz="4000" dirty="0"/>
          </a:p>
        </p:txBody>
      </p:sp>
      <p:sp>
        <p:nvSpPr>
          <p:cNvPr id="74" name="TextBox 73"/>
          <p:cNvSpPr txBox="1"/>
          <p:nvPr/>
        </p:nvSpPr>
        <p:spPr>
          <a:xfrm>
            <a:off x="7227532" y="1643531"/>
            <a:ext cx="2744070" cy="707886"/>
          </a:xfrm>
          <a:prstGeom prst="rect">
            <a:avLst/>
          </a:prstGeom>
          <a:noFill/>
        </p:spPr>
        <p:txBody>
          <a:bodyPr wrap="square" rtlCol="0">
            <a:spAutoFit/>
          </a:bodyPr>
          <a:lstStyle/>
          <a:p>
            <a:r>
              <a:rPr lang="en-US" sz="4000" dirty="0" err="1" smtClean="0"/>
              <a:t>LightGBM</a:t>
            </a:r>
            <a:endParaRPr lang="en-US" sz="4000" dirty="0"/>
          </a:p>
        </p:txBody>
      </p:sp>
      <p:sp>
        <p:nvSpPr>
          <p:cNvPr id="75" name="TextBox 74"/>
          <p:cNvSpPr txBox="1"/>
          <p:nvPr/>
        </p:nvSpPr>
        <p:spPr>
          <a:xfrm>
            <a:off x="1220922" y="3613098"/>
            <a:ext cx="9473098" cy="3139321"/>
          </a:xfrm>
          <a:prstGeom prst="rect">
            <a:avLst/>
          </a:prstGeom>
          <a:noFill/>
        </p:spPr>
        <p:txBody>
          <a:bodyPr wrap="square" rtlCol="0">
            <a:spAutoFit/>
          </a:bodyPr>
          <a:lstStyle/>
          <a:p>
            <a:pPr marL="342900" indent="-342900">
              <a:buFont typeface="Arial" panose="020B0604020202020204" pitchFamily="34" charset="0"/>
              <a:buChar char="•"/>
            </a:pPr>
            <a:r>
              <a:rPr lang="en-US" sz="2200" dirty="0" err="1" smtClean="0"/>
              <a:t>XGBoost</a:t>
            </a:r>
            <a:r>
              <a:rPr lang="en-US" sz="2200" dirty="0" smtClean="0"/>
              <a:t> and </a:t>
            </a:r>
            <a:r>
              <a:rPr lang="en-US" sz="2200" dirty="0" err="1" smtClean="0"/>
              <a:t>LightGBM</a:t>
            </a:r>
            <a:r>
              <a:rPr lang="en-US" sz="2200" dirty="0" smtClean="0"/>
              <a:t> are fast, computational efficient with acceptable accuracy. </a:t>
            </a:r>
            <a:r>
              <a:rPr lang="en-US" sz="2200" dirty="0" err="1" smtClean="0"/>
              <a:t>LightGBM</a:t>
            </a:r>
            <a:r>
              <a:rPr lang="en-US" sz="2200" dirty="0" smtClean="0"/>
              <a:t> is now the ‘meta’ model in </a:t>
            </a:r>
            <a:r>
              <a:rPr lang="en-US" sz="2200" dirty="0" err="1" smtClean="0"/>
              <a:t>Kaggle</a:t>
            </a:r>
            <a:r>
              <a:rPr lang="en-US" sz="2200" dirty="0" smtClean="0"/>
              <a:t> competitions for this classification task. It runs very fast, especially on CPU.</a:t>
            </a:r>
          </a:p>
          <a:p>
            <a:pPr marL="342900" indent="-342900">
              <a:buFont typeface="Arial" panose="020B0604020202020204" pitchFamily="34" charset="0"/>
              <a:buChar char="•"/>
            </a:pPr>
            <a:r>
              <a:rPr lang="en-US" sz="2200" dirty="0" smtClean="0"/>
              <a:t>Especially in time limitation condition, these two models allow me to spending time on different important tasks such as feature engineering to better represent the real market condition, data validation and reconciliation to assure input quality for every models.</a:t>
            </a:r>
          </a:p>
          <a:p>
            <a:pPr marL="342900" indent="-342900">
              <a:buFont typeface="Arial" panose="020B0604020202020204" pitchFamily="34" charset="0"/>
              <a:buChar char="•"/>
            </a:pPr>
            <a:r>
              <a:rPr lang="en-US" sz="2200" dirty="0" smtClean="0"/>
              <a:t>Disclaim: more complicated ML and DL models will be implemented in the future.</a:t>
            </a:r>
          </a:p>
        </p:txBody>
      </p:sp>
    </p:spTree>
    <p:extLst>
      <p:ext uri="{BB962C8B-B14F-4D97-AF65-F5344CB8AC3E}">
        <p14:creationId xmlns:p14="http://schemas.microsoft.com/office/powerpoint/2010/main" val="4052634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5831" y="504246"/>
            <a:ext cx="11573197" cy="724247"/>
          </a:xfrm>
        </p:spPr>
        <p:txBody>
          <a:bodyPr>
            <a:noAutofit/>
          </a:bodyPr>
          <a:lstStyle/>
          <a:p>
            <a:r>
              <a:rPr lang="en-US" sz="4000" dirty="0" err="1" smtClean="0"/>
              <a:t>Hyperparameters</a:t>
            </a:r>
            <a:r>
              <a:rPr lang="en-US" sz="4000" dirty="0" smtClean="0"/>
              <a:t> tuning </a:t>
            </a:r>
          </a:p>
          <a:p>
            <a:r>
              <a:rPr lang="en-US" sz="4000" dirty="0" smtClean="0"/>
              <a:t>using Random Search CV</a:t>
            </a:r>
            <a:endParaRPr lang="en-US" sz="4000" dirty="0"/>
          </a:p>
        </p:txBody>
      </p:sp>
      <p:sp>
        <p:nvSpPr>
          <p:cNvPr id="4" name="TextBox 3"/>
          <p:cNvSpPr txBox="1"/>
          <p:nvPr/>
        </p:nvSpPr>
        <p:spPr>
          <a:xfrm>
            <a:off x="1048215" y="1542211"/>
            <a:ext cx="5408341" cy="4801314"/>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RandomSearchCV</a:t>
            </a:r>
            <a:r>
              <a:rPr lang="en-US" dirty="0" smtClean="0"/>
              <a:t> and </a:t>
            </a:r>
            <a:r>
              <a:rPr lang="en-US" dirty="0" err="1" smtClean="0"/>
              <a:t>GridSearchCV</a:t>
            </a:r>
            <a:r>
              <a:rPr lang="en-US" dirty="0" smtClean="0"/>
              <a:t> are among the most simple and popular algorithms for ML model </a:t>
            </a:r>
            <a:r>
              <a:rPr lang="en-US" dirty="0" err="1" smtClean="0"/>
              <a:t>hyperparameters</a:t>
            </a:r>
            <a:r>
              <a:rPr lang="en-US" dirty="0" smtClean="0"/>
              <a:t> tuning tasks.</a:t>
            </a:r>
          </a:p>
          <a:p>
            <a:pPr marL="285750" indent="-285750">
              <a:buFont typeface="Arial" panose="020B0604020202020204" pitchFamily="34" charset="0"/>
              <a:buChar char="•"/>
            </a:pPr>
            <a:r>
              <a:rPr lang="en-US" dirty="0" smtClean="0"/>
              <a:t>Random Search are widely considered better, especially when you have too many parameters to tune because: Random search has a probability of 95% of finding a combination of parameters within the 5% optima with only 60 iterations. </a:t>
            </a:r>
          </a:p>
          <a:p>
            <a:pPr marL="285750" indent="-285750">
              <a:buFont typeface="Arial" panose="020B0604020202020204" pitchFamily="34" charset="0"/>
              <a:buChar char="•"/>
            </a:pPr>
            <a:r>
              <a:rPr lang="en-US" dirty="0"/>
              <a:t>If the close-to-optimal region of </a:t>
            </a:r>
            <a:r>
              <a:rPr lang="en-US" dirty="0" err="1"/>
              <a:t>hyperparameters</a:t>
            </a:r>
            <a:r>
              <a:rPr lang="en-US" dirty="0"/>
              <a:t> occupies at least 5% of the grid surface, then random search with 60 trials will find that region with high probability.</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a:p>
        </p:txBody>
      </p:sp>
      <p:pic>
        <p:nvPicPr>
          <p:cNvPr id="8" name="Picture 7" descr="Grid vs random search">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6556" y="1729572"/>
            <a:ext cx="6066264" cy="3522652"/>
          </a:xfrm>
          <a:prstGeom prst="rect">
            <a:avLst/>
          </a:prstGeom>
          <a:noFill/>
          <a:ln>
            <a:noFill/>
          </a:ln>
        </p:spPr>
      </p:pic>
      <p:pic>
        <p:nvPicPr>
          <p:cNvPr id="14" name="Picture 13"/>
          <p:cNvPicPr>
            <a:picLocks noChangeAspect="1"/>
          </p:cNvPicPr>
          <p:nvPr/>
        </p:nvPicPr>
        <p:blipFill>
          <a:blip r:embed="rId4"/>
          <a:stretch>
            <a:fillRect/>
          </a:stretch>
        </p:blipFill>
        <p:spPr>
          <a:xfrm>
            <a:off x="2147306" y="5252223"/>
            <a:ext cx="5166973" cy="501079"/>
          </a:xfrm>
          <a:prstGeom prst="rect">
            <a:avLst/>
          </a:prstGeom>
        </p:spPr>
      </p:pic>
    </p:spTree>
    <p:extLst>
      <p:ext uri="{BB962C8B-B14F-4D97-AF65-F5344CB8AC3E}">
        <p14:creationId xmlns:p14="http://schemas.microsoft.com/office/powerpoint/2010/main" val="2389069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509011" y="1778491"/>
            <a:ext cx="4546181" cy="938719"/>
          </a:xfrm>
          <a:prstGeom prst="rect">
            <a:avLst/>
          </a:prstGeom>
          <a:noFill/>
        </p:spPr>
        <p:txBody>
          <a:bodyPr wrap="square" rtlCol="0" anchor="ctr">
            <a:spAutoFit/>
          </a:bodyPr>
          <a:lstStyle/>
          <a:p>
            <a:r>
              <a:rPr lang="en-US" altLang="ko-KR" sz="5500" b="1" dirty="0" smtClean="0">
                <a:solidFill>
                  <a:schemeClr val="tx1">
                    <a:lumMod val="85000"/>
                    <a:lumOff val="15000"/>
                  </a:schemeClr>
                </a:solidFill>
                <a:cs typeface="Arial" pitchFamily="34" charset="0"/>
              </a:rPr>
              <a:t>5. Results</a:t>
            </a:r>
            <a:endParaRPr lang="ko-KR" altLang="en-US" sz="5500" b="1"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5084955" y="5831791"/>
            <a:ext cx="5675177" cy="707886"/>
          </a:xfrm>
          <a:prstGeom prst="rect">
            <a:avLst/>
          </a:prstGeom>
          <a:noFill/>
        </p:spPr>
        <p:txBody>
          <a:bodyPr wrap="square" rtlCol="0" anchor="ctr">
            <a:spAutoFit/>
          </a:bodyPr>
          <a:lstStyle/>
          <a:p>
            <a:r>
              <a:rPr lang="en-US" altLang="ko-KR" sz="2000" dirty="0" smtClean="0">
                <a:solidFill>
                  <a:schemeClr val="tx1">
                    <a:lumMod val="85000"/>
                    <a:lumOff val="15000"/>
                  </a:schemeClr>
                </a:solidFill>
                <a:cs typeface="Arial" pitchFamily="34" charset="0"/>
              </a:rPr>
              <a:t>“</a:t>
            </a:r>
            <a:r>
              <a:rPr lang="en-US" altLang="ko-KR" sz="2000" dirty="0" err="1" smtClean="0">
                <a:solidFill>
                  <a:schemeClr val="tx1">
                    <a:lumMod val="85000"/>
                    <a:lumOff val="15000"/>
                  </a:schemeClr>
                </a:solidFill>
                <a:cs typeface="Arial" pitchFamily="34" charset="0"/>
              </a:rPr>
              <a:t>Không</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có</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gì</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là</a:t>
            </a:r>
            <a:r>
              <a:rPr lang="en-US" altLang="ko-KR" sz="2000" dirty="0" smtClean="0">
                <a:solidFill>
                  <a:schemeClr val="tx1">
                    <a:lumMod val="85000"/>
                    <a:lumOff val="15000"/>
                  </a:schemeClr>
                </a:solidFill>
                <a:cs typeface="Arial" pitchFamily="34" charset="0"/>
              </a:rPr>
              <a:t> nothing,</a:t>
            </a:r>
          </a:p>
          <a:p>
            <a:r>
              <a:rPr lang="en-US" altLang="ko-KR" sz="2000" dirty="0" err="1" smtClean="0">
                <a:solidFill>
                  <a:schemeClr val="tx1">
                    <a:lumMod val="85000"/>
                    <a:lumOff val="15000"/>
                  </a:schemeClr>
                </a:solidFill>
                <a:cs typeface="Arial" pitchFamily="34" charset="0"/>
              </a:rPr>
              <a:t>Không</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thể</a:t>
            </a:r>
            <a:r>
              <a:rPr lang="en-US" altLang="ko-KR" sz="2000" dirty="0" smtClean="0">
                <a:solidFill>
                  <a:schemeClr val="tx1">
                    <a:lumMod val="85000"/>
                    <a:lumOff val="15000"/>
                  </a:schemeClr>
                </a:solidFill>
                <a:cs typeface="Arial" pitchFamily="34" charset="0"/>
              </a:rPr>
              <a:t> </a:t>
            </a:r>
            <a:r>
              <a:rPr lang="en-US" altLang="ko-KR" sz="2000" dirty="0" err="1" smtClean="0">
                <a:solidFill>
                  <a:schemeClr val="tx1">
                    <a:lumMod val="85000"/>
                    <a:lumOff val="15000"/>
                  </a:schemeClr>
                </a:solidFill>
                <a:cs typeface="Arial" pitchFamily="34" charset="0"/>
              </a:rPr>
              <a:t>là</a:t>
            </a:r>
            <a:r>
              <a:rPr lang="en-US" altLang="ko-KR" sz="2000" dirty="0" smtClean="0">
                <a:solidFill>
                  <a:schemeClr val="tx1">
                    <a:lumMod val="85000"/>
                    <a:lumOff val="15000"/>
                  </a:schemeClr>
                </a:solidFill>
                <a:cs typeface="Arial" pitchFamily="34" charset="0"/>
              </a:rPr>
              <a:t> impossible”</a:t>
            </a:r>
            <a:endParaRPr lang="ko-KR" altLang="en-US" sz="2000" dirty="0">
              <a:solidFill>
                <a:schemeClr val="tx1">
                  <a:lumMod val="85000"/>
                  <a:lumOff val="15000"/>
                </a:schemeClr>
              </a:solidFill>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923649" y="4067327"/>
            <a:ext cx="2287901" cy="1626532"/>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 name="Picture Placeholder 1"/>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7559" t="4216" r="21307" b="937"/>
          <a:stretch/>
        </p:blipFill>
        <p:spPr/>
      </p:pic>
    </p:spTree>
    <p:extLst>
      <p:ext uri="{BB962C8B-B14F-4D97-AF65-F5344CB8AC3E}">
        <p14:creationId xmlns:p14="http://schemas.microsoft.com/office/powerpoint/2010/main" val="399495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6379" y="123287"/>
            <a:ext cx="11573197" cy="724247"/>
          </a:xfrm>
        </p:spPr>
        <p:txBody>
          <a:bodyPr>
            <a:noAutofit/>
          </a:bodyPr>
          <a:lstStyle/>
          <a:p>
            <a:r>
              <a:rPr lang="en-US" sz="5000" dirty="0" smtClean="0"/>
              <a:t>Results</a:t>
            </a:r>
            <a:endParaRPr lang="en-US" sz="5000" dirty="0"/>
          </a:p>
        </p:txBody>
      </p:sp>
      <p:grpSp>
        <p:nvGrpSpPr>
          <p:cNvPr id="8" name="Graphic 14">
            <a:extLst>
              <a:ext uri="{FF2B5EF4-FFF2-40B4-BE49-F238E27FC236}">
                <a16:creationId xmlns:a16="http://schemas.microsoft.com/office/drawing/2014/main" id="{B4FE7D60-7341-4271-B3A5-DF527AD3F1DC}"/>
              </a:ext>
            </a:extLst>
          </p:cNvPr>
          <p:cNvGrpSpPr/>
          <p:nvPr/>
        </p:nvGrpSpPr>
        <p:grpSpPr>
          <a:xfrm>
            <a:off x="2509598" y="1063756"/>
            <a:ext cx="3325525" cy="2093946"/>
            <a:chOff x="2444748" y="555045"/>
            <a:chExt cx="7282048" cy="5727454"/>
          </a:xfrm>
        </p:grpSpPr>
        <p:sp>
          <p:nvSpPr>
            <p:cNvPr id="9" name="Freeform: Shape 115">
              <a:extLst>
                <a:ext uri="{FF2B5EF4-FFF2-40B4-BE49-F238E27FC236}">
                  <a16:creationId xmlns:a16="http://schemas.microsoft.com/office/drawing/2014/main" id="{728B05DE-80B7-4632-88D9-A7A09F18F7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0" name="Freeform: Shape 116">
              <a:extLst>
                <a:ext uri="{FF2B5EF4-FFF2-40B4-BE49-F238E27FC236}">
                  <a16:creationId xmlns:a16="http://schemas.microsoft.com/office/drawing/2014/main" id="{0DE855A1-6190-4C60-BEB5-0CF5A94579C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1" name="Freeform: Shape 117">
              <a:extLst>
                <a:ext uri="{FF2B5EF4-FFF2-40B4-BE49-F238E27FC236}">
                  <a16:creationId xmlns:a16="http://schemas.microsoft.com/office/drawing/2014/main" id="{8E924B81-239C-4ACF-9DC9-27D2E0C921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2" name="Freeform: Shape 118">
              <a:extLst>
                <a:ext uri="{FF2B5EF4-FFF2-40B4-BE49-F238E27FC236}">
                  <a16:creationId xmlns:a16="http://schemas.microsoft.com/office/drawing/2014/main" id="{78336072-E071-4BF1-B58F-CEC0FE366B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3" name="Freeform: Shape 119">
              <a:extLst>
                <a:ext uri="{FF2B5EF4-FFF2-40B4-BE49-F238E27FC236}">
                  <a16:creationId xmlns:a16="http://schemas.microsoft.com/office/drawing/2014/main" id="{313B16B5-4086-4AA7-93AD-8AB5A28E955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4" name="Freeform: Shape 120">
              <a:extLst>
                <a:ext uri="{FF2B5EF4-FFF2-40B4-BE49-F238E27FC236}">
                  <a16:creationId xmlns:a16="http://schemas.microsoft.com/office/drawing/2014/main" id="{6D521418-AB88-44E3-84C0-DE831E98722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5" name="Freeform: Shape 121">
              <a:extLst>
                <a:ext uri="{FF2B5EF4-FFF2-40B4-BE49-F238E27FC236}">
                  <a16:creationId xmlns:a16="http://schemas.microsoft.com/office/drawing/2014/main" id="{1671CF04-8583-4B4C-8106-EAD145AA35D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6" name="Freeform: Shape 122">
              <a:extLst>
                <a:ext uri="{FF2B5EF4-FFF2-40B4-BE49-F238E27FC236}">
                  <a16:creationId xmlns:a16="http://schemas.microsoft.com/office/drawing/2014/main" id="{22C2FE84-1514-43CF-BC79-26A16AF1FA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6">
            <a:extLst>
              <a:ext uri="{FF2B5EF4-FFF2-40B4-BE49-F238E27FC236}">
                <a16:creationId xmlns:a16="http://schemas.microsoft.com/office/drawing/2014/main" id="{662A85FC-5A0B-4C18-9D70-3C1C82C96051}"/>
              </a:ext>
            </a:extLst>
          </p:cNvPr>
          <p:cNvGrpSpPr/>
          <p:nvPr/>
        </p:nvGrpSpPr>
        <p:grpSpPr>
          <a:xfrm>
            <a:off x="6501161" y="1181174"/>
            <a:ext cx="3982194" cy="1751597"/>
            <a:chOff x="-548507" y="477868"/>
            <a:chExt cx="11570449" cy="6357177"/>
          </a:xfrm>
        </p:grpSpPr>
        <p:sp>
          <p:nvSpPr>
            <p:cNvPr id="18" name="Freeform: Shape 89">
              <a:extLst>
                <a:ext uri="{FF2B5EF4-FFF2-40B4-BE49-F238E27FC236}">
                  <a16:creationId xmlns:a16="http://schemas.microsoft.com/office/drawing/2014/main" id="{8E737C49-60D9-4276-BDEB-BB8F8A8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90">
              <a:extLst>
                <a:ext uri="{FF2B5EF4-FFF2-40B4-BE49-F238E27FC236}">
                  <a16:creationId xmlns:a16="http://schemas.microsoft.com/office/drawing/2014/main" id="{B42EDC67-1467-48CF-9526-684E38AB584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91">
              <a:extLst>
                <a:ext uri="{FF2B5EF4-FFF2-40B4-BE49-F238E27FC236}">
                  <a16:creationId xmlns:a16="http://schemas.microsoft.com/office/drawing/2014/main" id="{F0A34A9F-1244-44DC-8616-9C73F1B714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92">
              <a:extLst>
                <a:ext uri="{FF2B5EF4-FFF2-40B4-BE49-F238E27FC236}">
                  <a16:creationId xmlns:a16="http://schemas.microsoft.com/office/drawing/2014/main" id="{70531D00-9C72-4392-BC0B-C78E294C119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93">
              <a:extLst>
                <a:ext uri="{FF2B5EF4-FFF2-40B4-BE49-F238E27FC236}">
                  <a16:creationId xmlns:a16="http://schemas.microsoft.com/office/drawing/2014/main" id="{E338F12A-24C6-41A1-AD8C-A183E1C05E5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6D035441-67AF-4D3B-BDA1-9A5194407528}"/>
                </a:ext>
              </a:extLst>
            </p:cNvPr>
            <p:cNvGrpSpPr/>
            <p:nvPr/>
          </p:nvGrpSpPr>
          <p:grpSpPr>
            <a:xfrm>
              <a:off x="1606" y="6382978"/>
              <a:ext cx="413937" cy="115242"/>
              <a:chOff x="5955" y="6353672"/>
              <a:chExt cx="413937" cy="115242"/>
            </a:xfrm>
          </p:grpSpPr>
          <p:sp>
            <p:nvSpPr>
              <p:cNvPr id="28" name="Rectangle: Rounded Corners 99">
                <a:extLst>
                  <a:ext uri="{FF2B5EF4-FFF2-40B4-BE49-F238E27FC236}">
                    <a16:creationId xmlns:a16="http://schemas.microsoft.com/office/drawing/2014/main" id="{49D6D01F-5853-4210-A35F-FD427695A28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100">
                <a:extLst>
                  <a:ext uri="{FF2B5EF4-FFF2-40B4-BE49-F238E27FC236}">
                    <a16:creationId xmlns:a16="http://schemas.microsoft.com/office/drawing/2014/main" id="{A52F3F37-7563-49F7-A5F0-EE06FDB04C5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2444869-9D61-4204-8463-1EFD87BCFBB7}"/>
                </a:ext>
              </a:extLst>
            </p:cNvPr>
            <p:cNvGrpSpPr/>
            <p:nvPr/>
          </p:nvGrpSpPr>
          <p:grpSpPr>
            <a:xfrm>
              <a:off x="9855291" y="6381600"/>
              <a:ext cx="885989" cy="115242"/>
              <a:chOff x="5955" y="6353672"/>
              <a:chExt cx="413937" cy="115242"/>
            </a:xfrm>
          </p:grpSpPr>
          <p:sp>
            <p:nvSpPr>
              <p:cNvPr id="26" name="Rectangle: Rounded Corners 97">
                <a:extLst>
                  <a:ext uri="{FF2B5EF4-FFF2-40B4-BE49-F238E27FC236}">
                    <a16:creationId xmlns:a16="http://schemas.microsoft.com/office/drawing/2014/main" id="{4AE0C3E4-1EE9-48CB-8527-2117D94889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98">
                <a:extLst>
                  <a:ext uri="{FF2B5EF4-FFF2-40B4-BE49-F238E27FC236}">
                    <a16:creationId xmlns:a16="http://schemas.microsoft.com/office/drawing/2014/main" id="{AF450A2A-9737-415F-9945-7113C0ADFAE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96">
              <a:extLst>
                <a:ext uri="{FF2B5EF4-FFF2-40B4-BE49-F238E27FC236}">
                  <a16:creationId xmlns:a16="http://schemas.microsoft.com/office/drawing/2014/main" id="{21A4CB77-C4F0-4B1B-ABE7-D32C09726B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TextBox 3"/>
          <p:cNvSpPr txBox="1"/>
          <p:nvPr/>
        </p:nvSpPr>
        <p:spPr>
          <a:xfrm>
            <a:off x="3088055" y="1698477"/>
            <a:ext cx="2744070" cy="707886"/>
          </a:xfrm>
          <a:prstGeom prst="rect">
            <a:avLst/>
          </a:prstGeom>
          <a:noFill/>
        </p:spPr>
        <p:txBody>
          <a:bodyPr wrap="square" rtlCol="0">
            <a:spAutoFit/>
          </a:bodyPr>
          <a:lstStyle/>
          <a:p>
            <a:r>
              <a:rPr lang="en-US" sz="4000" dirty="0" err="1" smtClean="0"/>
              <a:t>XGBoost</a:t>
            </a:r>
            <a:endParaRPr lang="en-US" sz="4000" dirty="0"/>
          </a:p>
        </p:txBody>
      </p:sp>
      <p:sp>
        <p:nvSpPr>
          <p:cNvPr id="74" name="TextBox 73"/>
          <p:cNvSpPr txBox="1"/>
          <p:nvPr/>
        </p:nvSpPr>
        <p:spPr>
          <a:xfrm>
            <a:off x="7227532" y="1643531"/>
            <a:ext cx="2744070" cy="707886"/>
          </a:xfrm>
          <a:prstGeom prst="rect">
            <a:avLst/>
          </a:prstGeom>
          <a:noFill/>
        </p:spPr>
        <p:txBody>
          <a:bodyPr wrap="square" rtlCol="0">
            <a:spAutoFit/>
          </a:bodyPr>
          <a:lstStyle/>
          <a:p>
            <a:r>
              <a:rPr lang="en-US" sz="4000" dirty="0" err="1" smtClean="0"/>
              <a:t>LightGBM</a:t>
            </a:r>
            <a:endParaRPr lang="en-US" sz="4000" dirty="0"/>
          </a:p>
        </p:txBody>
      </p:sp>
      <p:pic>
        <p:nvPicPr>
          <p:cNvPr id="3" name="Picture 2"/>
          <p:cNvPicPr>
            <a:picLocks noChangeAspect="1"/>
          </p:cNvPicPr>
          <p:nvPr/>
        </p:nvPicPr>
        <p:blipFill>
          <a:blip r:embed="rId3"/>
          <a:stretch>
            <a:fillRect/>
          </a:stretch>
        </p:blipFill>
        <p:spPr>
          <a:xfrm>
            <a:off x="6069917" y="3431041"/>
            <a:ext cx="5805330" cy="2034858"/>
          </a:xfrm>
          <a:prstGeom prst="rect">
            <a:avLst/>
          </a:prstGeom>
        </p:spPr>
      </p:pic>
      <p:pic>
        <p:nvPicPr>
          <p:cNvPr id="5" name="Picture 4"/>
          <p:cNvPicPr>
            <a:picLocks noChangeAspect="1"/>
          </p:cNvPicPr>
          <p:nvPr/>
        </p:nvPicPr>
        <p:blipFill>
          <a:blip r:embed="rId4"/>
          <a:stretch>
            <a:fillRect/>
          </a:stretch>
        </p:blipFill>
        <p:spPr>
          <a:xfrm>
            <a:off x="299235" y="3493288"/>
            <a:ext cx="5622958" cy="1968035"/>
          </a:xfrm>
          <a:prstGeom prst="rect">
            <a:avLst/>
          </a:prstGeom>
        </p:spPr>
      </p:pic>
    </p:spTree>
    <p:extLst>
      <p:ext uri="{BB962C8B-B14F-4D97-AF65-F5344CB8AC3E}">
        <p14:creationId xmlns:p14="http://schemas.microsoft.com/office/powerpoint/2010/main" val="1023208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256C016-2CE9-4A41-AAAD-479E0F70132F}"/>
              </a:ext>
            </a:extLst>
          </p:cNvPr>
          <p:cNvSpPr txBox="1"/>
          <p:nvPr/>
        </p:nvSpPr>
        <p:spPr>
          <a:xfrm>
            <a:off x="6612571" y="1498661"/>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Introduction</a:t>
            </a:r>
            <a:endParaRPr lang="ko-KR" altLang="en-US" sz="3500" b="1" dirty="0">
              <a:solidFill>
                <a:schemeClr val="bg1"/>
              </a:solidFill>
              <a:cs typeface="Arial" pitchFamily="34" charset="0"/>
            </a:endParaRPr>
          </a:p>
        </p:txBody>
      </p:sp>
      <p:sp>
        <p:nvSpPr>
          <p:cNvPr id="17" name="TextBox 16">
            <a:extLst>
              <a:ext uri="{FF2B5EF4-FFF2-40B4-BE49-F238E27FC236}">
                <a16:creationId xmlns:a16="http://schemas.microsoft.com/office/drawing/2014/main" id="{168954F2-9FF7-439F-AEAB-75F9457D5B63}"/>
              </a:ext>
            </a:extLst>
          </p:cNvPr>
          <p:cNvSpPr txBox="1"/>
          <p:nvPr/>
        </p:nvSpPr>
        <p:spPr>
          <a:xfrm>
            <a:off x="5654475" y="1337078"/>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smtClean="0">
                <a:solidFill>
                  <a:schemeClr val="bg1"/>
                </a:solidFill>
                <a:cs typeface="Arial" pitchFamily="34" charset="0"/>
              </a:rPr>
              <a:t>Contents</a:t>
            </a:r>
            <a:endParaRPr lang="ko-KR" altLang="en-US" sz="5400" dirty="0">
              <a:solidFill>
                <a:schemeClr val="bg1"/>
              </a:solidFill>
              <a:cs typeface="Arial" pitchFamily="34" charset="0"/>
            </a:endParaRPr>
          </a:p>
        </p:txBody>
      </p:sp>
      <p:grpSp>
        <p:nvGrpSpPr>
          <p:cNvPr id="5" name="Group 4"/>
          <p:cNvGrpSpPr/>
          <p:nvPr/>
        </p:nvGrpSpPr>
        <p:grpSpPr>
          <a:xfrm>
            <a:off x="5654475" y="2067508"/>
            <a:ext cx="5664916" cy="830997"/>
            <a:chOff x="5654475" y="2067508"/>
            <a:chExt cx="5664916" cy="830997"/>
          </a:xfrm>
        </p:grpSpPr>
        <p:sp>
          <p:nvSpPr>
            <p:cNvPr id="21" name="TextBox 20">
              <a:extLst>
                <a:ext uri="{FF2B5EF4-FFF2-40B4-BE49-F238E27FC236}">
                  <a16:creationId xmlns:a16="http://schemas.microsoft.com/office/drawing/2014/main" id="{26A42029-48EF-40B7-A20B-9D05D2DD248A}"/>
                </a:ext>
              </a:extLst>
            </p:cNvPr>
            <p:cNvSpPr txBox="1"/>
            <p:nvPr/>
          </p:nvSpPr>
          <p:spPr>
            <a:xfrm>
              <a:off x="5654475" y="2067508"/>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sp>
          <p:nvSpPr>
            <p:cNvPr id="30" name="TextBox 29">
              <a:extLst>
                <a:ext uri="{FF2B5EF4-FFF2-40B4-BE49-F238E27FC236}">
                  <a16:creationId xmlns:a16="http://schemas.microsoft.com/office/drawing/2014/main" id="{6256C016-2CE9-4A41-AAAD-479E0F70132F}"/>
                </a:ext>
              </a:extLst>
            </p:cNvPr>
            <p:cNvSpPr txBox="1"/>
            <p:nvPr/>
          </p:nvSpPr>
          <p:spPr>
            <a:xfrm>
              <a:off x="6612570" y="2186405"/>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Data preprocessing</a:t>
              </a:r>
              <a:endParaRPr lang="ko-KR" altLang="en-US" sz="3500" b="1" dirty="0">
                <a:solidFill>
                  <a:schemeClr val="bg1"/>
                </a:solidFill>
                <a:cs typeface="Arial" pitchFamily="34" charset="0"/>
              </a:endParaRPr>
            </a:p>
          </p:txBody>
        </p:sp>
      </p:grpSp>
      <p:grpSp>
        <p:nvGrpSpPr>
          <p:cNvPr id="31" name="Group 30"/>
          <p:cNvGrpSpPr/>
          <p:nvPr/>
        </p:nvGrpSpPr>
        <p:grpSpPr>
          <a:xfrm>
            <a:off x="5654475" y="2817347"/>
            <a:ext cx="5664916" cy="830997"/>
            <a:chOff x="5654475" y="2067508"/>
            <a:chExt cx="5664916" cy="830997"/>
          </a:xfrm>
        </p:grpSpPr>
        <p:sp>
          <p:nvSpPr>
            <p:cNvPr id="32" name="TextBox 31">
              <a:extLst>
                <a:ext uri="{FF2B5EF4-FFF2-40B4-BE49-F238E27FC236}">
                  <a16:creationId xmlns:a16="http://schemas.microsoft.com/office/drawing/2014/main" id="{26A42029-48EF-40B7-A20B-9D05D2DD248A}"/>
                </a:ext>
              </a:extLst>
            </p:cNvPr>
            <p:cNvSpPr txBox="1"/>
            <p:nvPr/>
          </p:nvSpPr>
          <p:spPr>
            <a:xfrm>
              <a:off x="5654475" y="2067508"/>
              <a:ext cx="958096"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03</a:t>
              </a:r>
              <a:endParaRPr lang="ko-KR" altLang="en-US" sz="4800" b="1" dirty="0">
                <a:solidFill>
                  <a:schemeClr val="bg1"/>
                </a:solidFill>
                <a:cs typeface="Arial" pitchFamily="34" charset="0"/>
              </a:endParaRPr>
            </a:p>
          </p:txBody>
        </p:sp>
        <p:sp>
          <p:nvSpPr>
            <p:cNvPr id="33" name="TextBox 32">
              <a:extLst>
                <a:ext uri="{FF2B5EF4-FFF2-40B4-BE49-F238E27FC236}">
                  <a16:creationId xmlns:a16="http://schemas.microsoft.com/office/drawing/2014/main" id="{6256C016-2CE9-4A41-AAAD-479E0F70132F}"/>
                </a:ext>
              </a:extLst>
            </p:cNvPr>
            <p:cNvSpPr txBox="1"/>
            <p:nvPr/>
          </p:nvSpPr>
          <p:spPr>
            <a:xfrm>
              <a:off x="6612570" y="2186405"/>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Data visualization</a:t>
              </a:r>
              <a:endParaRPr lang="ko-KR" altLang="en-US" sz="3500" b="1" dirty="0">
                <a:solidFill>
                  <a:schemeClr val="bg1"/>
                </a:solidFill>
                <a:cs typeface="Arial" pitchFamily="34" charset="0"/>
              </a:endParaRPr>
            </a:p>
          </p:txBody>
        </p:sp>
      </p:grpSp>
      <p:grpSp>
        <p:nvGrpSpPr>
          <p:cNvPr id="34" name="Group 33"/>
          <p:cNvGrpSpPr/>
          <p:nvPr/>
        </p:nvGrpSpPr>
        <p:grpSpPr>
          <a:xfrm>
            <a:off x="5654475" y="3616648"/>
            <a:ext cx="5664916" cy="830997"/>
            <a:chOff x="5654475" y="2067508"/>
            <a:chExt cx="5664916" cy="830997"/>
          </a:xfrm>
        </p:grpSpPr>
        <p:sp>
          <p:nvSpPr>
            <p:cNvPr id="35" name="TextBox 34">
              <a:extLst>
                <a:ext uri="{FF2B5EF4-FFF2-40B4-BE49-F238E27FC236}">
                  <a16:creationId xmlns:a16="http://schemas.microsoft.com/office/drawing/2014/main" id="{26A42029-48EF-40B7-A20B-9D05D2DD248A}"/>
                </a:ext>
              </a:extLst>
            </p:cNvPr>
            <p:cNvSpPr txBox="1"/>
            <p:nvPr/>
          </p:nvSpPr>
          <p:spPr>
            <a:xfrm>
              <a:off x="5654475" y="2067508"/>
              <a:ext cx="958096"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04</a:t>
              </a:r>
              <a:endParaRPr lang="ko-KR" altLang="en-US" sz="4800" b="1" dirty="0">
                <a:solidFill>
                  <a:schemeClr val="bg1"/>
                </a:solidFill>
                <a:cs typeface="Arial" pitchFamily="34" charset="0"/>
              </a:endParaRPr>
            </a:p>
          </p:txBody>
        </p:sp>
        <p:sp>
          <p:nvSpPr>
            <p:cNvPr id="36" name="TextBox 35">
              <a:extLst>
                <a:ext uri="{FF2B5EF4-FFF2-40B4-BE49-F238E27FC236}">
                  <a16:creationId xmlns:a16="http://schemas.microsoft.com/office/drawing/2014/main" id="{6256C016-2CE9-4A41-AAAD-479E0F70132F}"/>
                </a:ext>
              </a:extLst>
            </p:cNvPr>
            <p:cNvSpPr txBox="1"/>
            <p:nvPr/>
          </p:nvSpPr>
          <p:spPr>
            <a:xfrm>
              <a:off x="6612570" y="2186405"/>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Models</a:t>
              </a:r>
              <a:endParaRPr lang="ko-KR" altLang="en-US" sz="3500" b="1" dirty="0">
                <a:solidFill>
                  <a:schemeClr val="bg1"/>
                </a:solidFill>
                <a:cs typeface="Arial" pitchFamily="34" charset="0"/>
              </a:endParaRPr>
            </a:p>
          </p:txBody>
        </p:sp>
      </p:grpSp>
      <p:grpSp>
        <p:nvGrpSpPr>
          <p:cNvPr id="37" name="Group 36"/>
          <p:cNvGrpSpPr/>
          <p:nvPr/>
        </p:nvGrpSpPr>
        <p:grpSpPr>
          <a:xfrm>
            <a:off x="5654475" y="4348581"/>
            <a:ext cx="5664916" cy="830997"/>
            <a:chOff x="5654475" y="2067508"/>
            <a:chExt cx="5664916" cy="830997"/>
          </a:xfrm>
        </p:grpSpPr>
        <p:sp>
          <p:nvSpPr>
            <p:cNvPr id="38" name="TextBox 37">
              <a:extLst>
                <a:ext uri="{FF2B5EF4-FFF2-40B4-BE49-F238E27FC236}">
                  <a16:creationId xmlns:a16="http://schemas.microsoft.com/office/drawing/2014/main" id="{26A42029-48EF-40B7-A20B-9D05D2DD248A}"/>
                </a:ext>
              </a:extLst>
            </p:cNvPr>
            <p:cNvSpPr txBox="1"/>
            <p:nvPr/>
          </p:nvSpPr>
          <p:spPr>
            <a:xfrm>
              <a:off x="5654475" y="2067508"/>
              <a:ext cx="958096"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05</a:t>
              </a:r>
              <a:endParaRPr lang="ko-KR" altLang="en-US" sz="4800" b="1" dirty="0">
                <a:solidFill>
                  <a:schemeClr val="bg1"/>
                </a:solidFill>
                <a:cs typeface="Arial" pitchFamily="34" charset="0"/>
              </a:endParaRPr>
            </a:p>
          </p:txBody>
        </p:sp>
        <p:sp>
          <p:nvSpPr>
            <p:cNvPr id="39" name="TextBox 38">
              <a:extLst>
                <a:ext uri="{FF2B5EF4-FFF2-40B4-BE49-F238E27FC236}">
                  <a16:creationId xmlns:a16="http://schemas.microsoft.com/office/drawing/2014/main" id="{6256C016-2CE9-4A41-AAAD-479E0F70132F}"/>
                </a:ext>
              </a:extLst>
            </p:cNvPr>
            <p:cNvSpPr txBox="1"/>
            <p:nvPr/>
          </p:nvSpPr>
          <p:spPr>
            <a:xfrm>
              <a:off x="6612570" y="2161860"/>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Results</a:t>
              </a:r>
              <a:endParaRPr lang="ko-KR" altLang="en-US" sz="3500" b="1" dirty="0">
                <a:solidFill>
                  <a:schemeClr val="bg1"/>
                </a:solidFill>
                <a:cs typeface="Arial" pitchFamily="34" charset="0"/>
              </a:endParaRPr>
            </a:p>
          </p:txBody>
        </p:sp>
      </p:grpSp>
      <p:grpSp>
        <p:nvGrpSpPr>
          <p:cNvPr id="40" name="Group 39"/>
          <p:cNvGrpSpPr/>
          <p:nvPr/>
        </p:nvGrpSpPr>
        <p:grpSpPr>
          <a:xfrm>
            <a:off x="5654475" y="5142143"/>
            <a:ext cx="5664916" cy="830997"/>
            <a:chOff x="5654475" y="2067508"/>
            <a:chExt cx="5664916" cy="830997"/>
          </a:xfrm>
        </p:grpSpPr>
        <p:sp>
          <p:nvSpPr>
            <p:cNvPr id="41" name="TextBox 40">
              <a:extLst>
                <a:ext uri="{FF2B5EF4-FFF2-40B4-BE49-F238E27FC236}">
                  <a16:creationId xmlns:a16="http://schemas.microsoft.com/office/drawing/2014/main" id="{26A42029-48EF-40B7-A20B-9D05D2DD248A}"/>
                </a:ext>
              </a:extLst>
            </p:cNvPr>
            <p:cNvSpPr txBox="1"/>
            <p:nvPr/>
          </p:nvSpPr>
          <p:spPr>
            <a:xfrm>
              <a:off x="5654475" y="2067508"/>
              <a:ext cx="958096"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06</a:t>
              </a:r>
              <a:endParaRPr lang="ko-KR" altLang="en-US" sz="4800" b="1" dirty="0">
                <a:solidFill>
                  <a:schemeClr val="bg1"/>
                </a:solidFill>
                <a:cs typeface="Arial" pitchFamily="34" charset="0"/>
              </a:endParaRPr>
            </a:p>
          </p:txBody>
        </p:sp>
        <p:sp>
          <p:nvSpPr>
            <p:cNvPr id="42" name="TextBox 41">
              <a:extLst>
                <a:ext uri="{FF2B5EF4-FFF2-40B4-BE49-F238E27FC236}">
                  <a16:creationId xmlns:a16="http://schemas.microsoft.com/office/drawing/2014/main" id="{6256C016-2CE9-4A41-AAAD-479E0F70132F}"/>
                </a:ext>
              </a:extLst>
            </p:cNvPr>
            <p:cNvSpPr txBox="1"/>
            <p:nvPr/>
          </p:nvSpPr>
          <p:spPr>
            <a:xfrm>
              <a:off x="6612570" y="2186405"/>
              <a:ext cx="4706821" cy="630942"/>
            </a:xfrm>
            <a:prstGeom prst="rect">
              <a:avLst/>
            </a:prstGeom>
            <a:noFill/>
          </p:spPr>
          <p:txBody>
            <a:bodyPr wrap="square" lIns="108000" rIns="108000" rtlCol="0">
              <a:spAutoFit/>
            </a:bodyPr>
            <a:lstStyle/>
            <a:p>
              <a:r>
                <a:rPr lang="en-US" altLang="ko-KR" sz="3500" b="1" dirty="0" smtClean="0">
                  <a:solidFill>
                    <a:schemeClr val="bg1"/>
                  </a:solidFill>
                  <a:cs typeface="Arial" pitchFamily="34" charset="0"/>
                </a:rPr>
                <a:t>Discussion</a:t>
              </a:r>
              <a:endParaRPr lang="ko-KR" altLang="en-US" sz="35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6379" y="123287"/>
            <a:ext cx="11573197" cy="724247"/>
          </a:xfrm>
        </p:spPr>
        <p:txBody>
          <a:bodyPr>
            <a:noAutofit/>
          </a:bodyPr>
          <a:lstStyle/>
          <a:p>
            <a:r>
              <a:rPr lang="en-US" sz="5000" dirty="0" smtClean="0"/>
              <a:t>Results comparisons</a:t>
            </a:r>
            <a:endParaRPr lang="en-US" sz="5000" dirty="0"/>
          </a:p>
        </p:txBody>
      </p:sp>
      <p:pic>
        <p:nvPicPr>
          <p:cNvPr id="6" name="Picture 5"/>
          <p:cNvPicPr>
            <a:picLocks noChangeAspect="1"/>
          </p:cNvPicPr>
          <p:nvPr/>
        </p:nvPicPr>
        <p:blipFill>
          <a:blip r:embed="rId3"/>
          <a:stretch>
            <a:fillRect/>
          </a:stretch>
        </p:blipFill>
        <p:spPr>
          <a:xfrm>
            <a:off x="724830" y="847534"/>
            <a:ext cx="7613410" cy="4828437"/>
          </a:xfrm>
          <a:prstGeom prst="rect">
            <a:avLst/>
          </a:prstGeom>
        </p:spPr>
      </p:pic>
      <p:sp>
        <p:nvSpPr>
          <p:cNvPr id="7" name="TextBox 6"/>
          <p:cNvSpPr txBox="1"/>
          <p:nvPr/>
        </p:nvSpPr>
        <p:spPr>
          <a:xfrm>
            <a:off x="8338240" y="1571781"/>
            <a:ext cx="3018962" cy="1754326"/>
          </a:xfrm>
          <a:prstGeom prst="rect">
            <a:avLst/>
          </a:prstGeom>
          <a:noFill/>
        </p:spPr>
        <p:txBody>
          <a:bodyPr wrap="square" rtlCol="0">
            <a:spAutoFit/>
          </a:bodyPr>
          <a:lstStyle/>
          <a:p>
            <a:r>
              <a:rPr lang="en-US" dirty="0" smtClean="0"/>
              <a:t>Results of Kong, Zhu,  </a:t>
            </a:r>
            <a:r>
              <a:rPr lang="en-US" dirty="0" err="1" smtClean="0"/>
              <a:t>Azencott</a:t>
            </a:r>
            <a:r>
              <a:rPr lang="en-US" dirty="0" smtClean="0"/>
              <a:t> (Journal of Forecasting, 2020) using 1271 stocks </a:t>
            </a:r>
            <a:r>
              <a:rPr lang="en-US" dirty="0"/>
              <a:t>on the Shenzhen Stock Exchange of China</a:t>
            </a:r>
          </a:p>
        </p:txBody>
      </p:sp>
    </p:spTree>
    <p:extLst>
      <p:ext uri="{BB962C8B-B14F-4D97-AF65-F5344CB8AC3E}">
        <p14:creationId xmlns:p14="http://schemas.microsoft.com/office/powerpoint/2010/main" val="4236121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5956533" y="1568024"/>
            <a:ext cx="5874911" cy="1015663"/>
          </a:xfrm>
          <a:prstGeom prst="rect">
            <a:avLst/>
          </a:prstGeom>
          <a:noFill/>
        </p:spPr>
        <p:txBody>
          <a:bodyPr wrap="square" rtlCol="0" anchor="ctr">
            <a:spAutoFit/>
          </a:bodyPr>
          <a:lstStyle/>
          <a:p>
            <a:r>
              <a:rPr lang="en-US" altLang="ko-KR" sz="6000" b="1" dirty="0" smtClean="0">
                <a:cs typeface="Arial" pitchFamily="34" charset="0"/>
              </a:rPr>
              <a:t>6. Discussion</a:t>
            </a:r>
            <a:endParaRPr lang="en-US" altLang="ko-KR" sz="6000" b="1" dirty="0">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4952924" y="1728630"/>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429" t="8153" r="356" b="47802"/>
          <a:stretch/>
        </p:blipFill>
        <p:spPr/>
      </p:pic>
      <p:sp>
        <p:nvSpPr>
          <p:cNvPr id="5" name="Parallelogram 30">
            <a:extLst>
              <a:ext uri="{FF2B5EF4-FFF2-40B4-BE49-F238E27FC236}">
                <a16:creationId xmlns:a16="http://schemas.microsoft.com/office/drawing/2014/main" id="{07A9DF64-EAEC-4F98-A0C9-E2239CA0F425}"/>
              </a:ext>
            </a:extLst>
          </p:cNvPr>
          <p:cNvSpPr/>
          <p:nvPr/>
        </p:nvSpPr>
        <p:spPr>
          <a:xfrm flipH="1">
            <a:off x="8495980" y="3587132"/>
            <a:ext cx="1930410" cy="1843512"/>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17825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smtClean="0"/>
              <a:t>Improvements</a:t>
            </a:r>
            <a:endParaRPr lang="en-US" sz="4000" dirty="0"/>
          </a:p>
        </p:txBody>
      </p:sp>
      <p:sp>
        <p:nvSpPr>
          <p:cNvPr id="5" name="TextBox 4"/>
          <p:cNvSpPr txBox="1"/>
          <p:nvPr/>
        </p:nvSpPr>
        <p:spPr>
          <a:xfrm>
            <a:off x="1150996" y="1634193"/>
            <a:ext cx="7996851" cy="3139321"/>
          </a:xfrm>
          <a:prstGeom prst="rect">
            <a:avLst/>
          </a:prstGeom>
          <a:noFill/>
        </p:spPr>
        <p:txBody>
          <a:bodyPr wrap="square" rtlCol="0">
            <a:spAutoFit/>
          </a:bodyPr>
          <a:lstStyle/>
          <a:p>
            <a:r>
              <a:rPr lang="en-US" sz="2200" dirty="0" smtClean="0"/>
              <a:t>- All stocks in ASE will be added to our dataset.</a:t>
            </a:r>
          </a:p>
          <a:p>
            <a:r>
              <a:rPr lang="en-US" sz="2200" dirty="0" smtClean="0"/>
              <a:t>- We are working on these features to put </a:t>
            </a:r>
            <a:r>
              <a:rPr lang="en-US" sz="2200" dirty="0"/>
              <a:t>into </a:t>
            </a:r>
            <a:r>
              <a:rPr lang="en-US" sz="2200" dirty="0" smtClean="0"/>
              <a:t>models in the future: </a:t>
            </a:r>
          </a:p>
          <a:p>
            <a:pPr marL="342900" indent="-342900">
              <a:buFont typeface="Arial" panose="020B0604020202020204" pitchFamily="34" charset="0"/>
              <a:buChar char="•"/>
            </a:pPr>
            <a:r>
              <a:rPr lang="en-US" sz="2200" dirty="0" smtClean="0"/>
              <a:t>Company events</a:t>
            </a:r>
          </a:p>
          <a:p>
            <a:pPr marL="342900" indent="-342900">
              <a:buFont typeface="Arial" panose="020B0604020202020204" pitchFamily="34" charset="0"/>
              <a:buChar char="•"/>
            </a:pPr>
            <a:r>
              <a:rPr lang="en-US" sz="2200" dirty="0" smtClean="0"/>
              <a:t>Market </a:t>
            </a:r>
            <a:r>
              <a:rPr lang="en-US" sz="2200" dirty="0"/>
              <a:t>news </a:t>
            </a:r>
            <a:r>
              <a:rPr lang="en-US" sz="2200" dirty="0" smtClean="0"/>
              <a:t>announcements</a:t>
            </a:r>
          </a:p>
          <a:p>
            <a:pPr marL="342900" indent="-342900">
              <a:buFont typeface="Arial" panose="020B0604020202020204" pitchFamily="34" charset="0"/>
              <a:buChar char="•"/>
            </a:pPr>
            <a:r>
              <a:rPr lang="en-US" sz="2200" dirty="0" smtClean="0"/>
              <a:t>Sentiment analysis of social media posts of influencers or market experts</a:t>
            </a:r>
          </a:p>
          <a:p>
            <a:pPr marL="342900" indent="-342900">
              <a:buFont typeface="Arial" panose="020B0604020202020204" pitchFamily="34" charset="0"/>
              <a:buChar char="•"/>
            </a:pPr>
            <a:r>
              <a:rPr lang="en-US" sz="2200" dirty="0" smtClean="0"/>
              <a:t>Fundamental </a:t>
            </a:r>
            <a:r>
              <a:rPr lang="en-US" sz="2200" dirty="0"/>
              <a:t>information </a:t>
            </a:r>
            <a:r>
              <a:rPr lang="en-US" sz="2200" dirty="0" smtClean="0"/>
              <a:t>of companies</a:t>
            </a:r>
          </a:p>
          <a:p>
            <a:endParaRPr lang="en-US" sz="2200" dirty="0" smtClean="0"/>
          </a:p>
        </p:txBody>
      </p:sp>
      <p:sp>
        <p:nvSpPr>
          <p:cNvPr id="7" name="Freeform 4">
            <a:extLst>
              <a:ext uri="{FF2B5EF4-FFF2-40B4-BE49-F238E27FC236}">
                <a16:creationId xmlns:a16="http://schemas.microsoft.com/office/drawing/2014/main" id="{C76DB998-D9F7-4821-B2C2-834A4AFD8F29}"/>
              </a:ext>
            </a:extLst>
          </p:cNvPr>
          <p:cNvSpPr/>
          <p:nvPr/>
        </p:nvSpPr>
        <p:spPr>
          <a:xfrm>
            <a:off x="8724336" y="2696022"/>
            <a:ext cx="2970359" cy="2135860"/>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Tree>
    <p:extLst>
      <p:ext uri="{BB962C8B-B14F-4D97-AF65-F5344CB8AC3E}">
        <p14:creationId xmlns:p14="http://schemas.microsoft.com/office/powerpoint/2010/main" val="1940356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smtClean="0"/>
              <a:t>Application of the models</a:t>
            </a:r>
            <a:endParaRPr lang="en-US" sz="4000" dirty="0"/>
          </a:p>
        </p:txBody>
      </p:sp>
      <p:grpSp>
        <p:nvGrpSpPr>
          <p:cNvPr id="3" name="Group 2">
            <a:extLst>
              <a:ext uri="{FF2B5EF4-FFF2-40B4-BE49-F238E27FC236}">
                <a16:creationId xmlns:a16="http://schemas.microsoft.com/office/drawing/2014/main" id="{D5EEAB8B-7EC6-4530-A6DB-AE1BDABF106B}"/>
              </a:ext>
            </a:extLst>
          </p:cNvPr>
          <p:cNvGrpSpPr/>
          <p:nvPr/>
        </p:nvGrpSpPr>
        <p:grpSpPr>
          <a:xfrm>
            <a:off x="610419" y="2852936"/>
            <a:ext cx="4848022" cy="1232860"/>
            <a:chOff x="-568416" y="1916832"/>
            <a:chExt cx="4104456" cy="1152128"/>
          </a:xfrm>
        </p:grpSpPr>
        <p:sp>
          <p:nvSpPr>
            <p:cNvPr id="4" name="Right Arrow 8">
              <a:extLst>
                <a:ext uri="{FF2B5EF4-FFF2-40B4-BE49-F238E27FC236}">
                  <a16:creationId xmlns:a16="http://schemas.microsoft.com/office/drawing/2014/main" id="{8D64A2B9-E15E-4AE8-9F43-47980CC8459A}"/>
                </a:ext>
              </a:extLst>
            </p:cNvPr>
            <p:cNvSpPr/>
            <p:nvPr/>
          </p:nvSpPr>
          <p:spPr>
            <a:xfrm>
              <a:off x="-568416" y="1916832"/>
              <a:ext cx="4104456" cy="1152128"/>
            </a:xfrm>
            <a:prstGeom prst="rightArrow">
              <a:avLst>
                <a:gd name="adj1" fmla="val 68188"/>
                <a:gd name="adj2" fmla="val 50000"/>
              </a:avLst>
            </a:prstGeom>
            <a:gradFill flip="none" rotWithShape="1">
              <a:gsLst>
                <a:gs pos="46000">
                  <a:schemeClr val="accent5"/>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TextBox 4">
              <a:extLst>
                <a:ext uri="{FF2B5EF4-FFF2-40B4-BE49-F238E27FC236}">
                  <a16:creationId xmlns:a16="http://schemas.microsoft.com/office/drawing/2014/main" id="{9255205C-389D-44AB-B1CD-72C73B6282DA}"/>
                </a:ext>
              </a:extLst>
            </p:cNvPr>
            <p:cNvSpPr txBox="1"/>
            <p:nvPr/>
          </p:nvSpPr>
          <p:spPr>
            <a:xfrm>
              <a:off x="633925" y="2250832"/>
              <a:ext cx="2326398" cy="517720"/>
            </a:xfrm>
            <a:prstGeom prst="rect">
              <a:avLst/>
            </a:prstGeom>
            <a:noFill/>
          </p:spPr>
          <p:txBody>
            <a:bodyPr wrap="square" lIns="0" tIns="0" rIns="0" bIns="0" rtlCol="0" anchor="b">
              <a:spAutoFit/>
            </a:bodyPr>
            <a:lstStyle/>
            <a:p>
              <a:pPr algn="r"/>
              <a:r>
                <a:rPr lang="en-US" altLang="ko-KR" sz="3600" b="1" dirty="0" smtClean="0">
                  <a:solidFill>
                    <a:schemeClr val="bg1"/>
                  </a:solidFill>
                </a:rPr>
                <a:t>EZ PROFIT</a:t>
              </a:r>
              <a:endParaRPr lang="ko-KR" altLang="en-US" sz="3600" b="1" dirty="0">
                <a:solidFill>
                  <a:schemeClr val="bg1"/>
                </a:solidFill>
              </a:endParaRPr>
            </a:p>
          </p:txBody>
        </p:sp>
      </p:grpSp>
      <p:grpSp>
        <p:nvGrpSpPr>
          <p:cNvPr id="6" name="Group 5">
            <a:extLst>
              <a:ext uri="{FF2B5EF4-FFF2-40B4-BE49-F238E27FC236}">
                <a16:creationId xmlns:a16="http://schemas.microsoft.com/office/drawing/2014/main" id="{5B9442DD-FA9B-4322-A722-42CFBB7F7934}"/>
              </a:ext>
            </a:extLst>
          </p:cNvPr>
          <p:cNvGrpSpPr/>
          <p:nvPr/>
        </p:nvGrpSpPr>
        <p:grpSpPr>
          <a:xfrm>
            <a:off x="6105527" y="2852936"/>
            <a:ext cx="4848022" cy="1232860"/>
            <a:chOff x="4694684" y="1960632"/>
            <a:chExt cx="4104456" cy="1152128"/>
          </a:xfrm>
        </p:grpSpPr>
        <p:sp>
          <p:nvSpPr>
            <p:cNvPr id="7" name="Right Arrow 11">
              <a:extLst>
                <a:ext uri="{FF2B5EF4-FFF2-40B4-BE49-F238E27FC236}">
                  <a16:creationId xmlns:a16="http://schemas.microsoft.com/office/drawing/2014/main" id="{B0D2A67D-333B-479A-BC22-E808AC988248}"/>
                </a:ext>
              </a:extLst>
            </p:cNvPr>
            <p:cNvSpPr/>
            <p:nvPr/>
          </p:nvSpPr>
          <p:spPr>
            <a:xfrm rot="10800000">
              <a:off x="4694684" y="1960632"/>
              <a:ext cx="4104456" cy="1152128"/>
            </a:xfrm>
            <a:prstGeom prst="rightArrow">
              <a:avLst>
                <a:gd name="adj1" fmla="val 68188"/>
                <a:gd name="adj2" fmla="val 50000"/>
              </a:avLst>
            </a:prstGeom>
            <a:gradFill flip="none" rotWithShape="1">
              <a:gsLst>
                <a:gs pos="46000">
                  <a:schemeClr val="accent6"/>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extBox 7">
              <a:extLst>
                <a:ext uri="{FF2B5EF4-FFF2-40B4-BE49-F238E27FC236}">
                  <a16:creationId xmlns:a16="http://schemas.microsoft.com/office/drawing/2014/main" id="{2011619B-9067-451B-A356-0C6DD0F40217}"/>
                </a:ext>
              </a:extLst>
            </p:cNvPr>
            <p:cNvSpPr txBox="1"/>
            <p:nvPr/>
          </p:nvSpPr>
          <p:spPr>
            <a:xfrm>
              <a:off x="5272684" y="2294633"/>
              <a:ext cx="2327159" cy="517720"/>
            </a:xfrm>
            <a:prstGeom prst="rect">
              <a:avLst/>
            </a:prstGeom>
            <a:noFill/>
          </p:spPr>
          <p:txBody>
            <a:bodyPr wrap="square" lIns="0" tIns="0" rIns="0" bIns="0" rtlCol="0" anchor="b">
              <a:spAutoFit/>
            </a:bodyPr>
            <a:lstStyle/>
            <a:p>
              <a:r>
                <a:rPr lang="en-US" altLang="ko-KR" sz="3600" b="1" dirty="0" smtClean="0">
                  <a:solidFill>
                    <a:schemeClr val="bg1"/>
                  </a:solidFill>
                </a:rPr>
                <a:t>IDI LOSS</a:t>
              </a:r>
              <a:endParaRPr lang="ko-KR" altLang="en-US" sz="3600" b="1" dirty="0">
                <a:solidFill>
                  <a:schemeClr val="bg1"/>
                </a:solidFill>
              </a:endParaRPr>
            </a:p>
          </p:txBody>
        </p:sp>
      </p:grpSp>
      <p:sp>
        <p:nvSpPr>
          <p:cNvPr id="10" name="Freeform: Shape 9">
            <a:extLst>
              <a:ext uri="{FF2B5EF4-FFF2-40B4-BE49-F238E27FC236}">
                <a16:creationId xmlns:a16="http://schemas.microsoft.com/office/drawing/2014/main" id="{61DF8754-4B24-4317-AF43-E14AA18F5F3F}"/>
              </a:ext>
            </a:extLst>
          </p:cNvPr>
          <p:cNvSpPr/>
          <p:nvPr/>
        </p:nvSpPr>
        <p:spPr>
          <a:xfrm>
            <a:off x="1073458" y="1293182"/>
            <a:ext cx="2636361" cy="1987633"/>
          </a:xfrm>
          <a:custGeom>
            <a:avLst/>
            <a:gdLst>
              <a:gd name="connsiteX0" fmla="*/ 0 w 6857999"/>
              <a:gd name="connsiteY0" fmla="*/ 385763 h 4280892"/>
              <a:gd name="connsiteX1" fmla="*/ 0 w 6857999"/>
              <a:gd name="connsiteY1" fmla="*/ 294680 h 4280892"/>
              <a:gd name="connsiteX2" fmla="*/ 19288 w 6857999"/>
              <a:gd name="connsiteY2" fmla="*/ 183773 h 4280892"/>
              <a:gd name="connsiteX3" fmla="*/ 31075 w 6857999"/>
              <a:gd name="connsiteY3" fmla="*/ 199846 h 4280892"/>
              <a:gd name="connsiteX4" fmla="*/ 38040 w 6857999"/>
              <a:gd name="connsiteY4" fmla="*/ 311825 h 4280892"/>
              <a:gd name="connsiteX5" fmla="*/ 56793 w 6857999"/>
              <a:gd name="connsiteY5" fmla="*/ 392192 h 4280892"/>
              <a:gd name="connsiteX6" fmla="*/ 106085 w 6857999"/>
              <a:gd name="connsiteY6" fmla="*/ 413623 h 4280892"/>
              <a:gd name="connsiteX7" fmla="*/ 169843 w 6857999"/>
              <a:gd name="connsiteY7" fmla="*/ 380941 h 4280892"/>
              <a:gd name="connsiteX8" fmla="*/ 362188 w 6857999"/>
              <a:gd name="connsiteY8" fmla="*/ 227707 h 4280892"/>
              <a:gd name="connsiteX9" fmla="*/ 648295 w 6857999"/>
              <a:gd name="connsiteY9" fmla="*/ 0 h 4280892"/>
              <a:gd name="connsiteX10" fmla="*/ 685800 w 6857999"/>
              <a:gd name="connsiteY10" fmla="*/ 0 h 4280892"/>
              <a:gd name="connsiteX11" fmla="*/ 727591 w 6857999"/>
              <a:gd name="connsiteY11" fmla="*/ 27325 h 4280892"/>
              <a:gd name="connsiteX12" fmla="*/ 750094 w 6857999"/>
              <a:gd name="connsiteY12" fmla="*/ 152698 h 4280892"/>
              <a:gd name="connsiteX13" fmla="*/ 643473 w 6857999"/>
              <a:gd name="connsiteY13" fmla="*/ 530423 h 4280892"/>
              <a:gd name="connsiteX14" fmla="*/ 752773 w 6857999"/>
              <a:gd name="connsiteY14" fmla="*/ 862608 h 4280892"/>
              <a:gd name="connsiteX15" fmla="*/ 1143893 w 6857999"/>
              <a:gd name="connsiteY15" fmla="*/ 1106388 h 4280892"/>
              <a:gd name="connsiteX16" fmla="*/ 1171754 w 6857999"/>
              <a:gd name="connsiteY16" fmla="*/ 1099959 h 4280892"/>
              <a:gd name="connsiteX17" fmla="*/ 1309449 w 6857999"/>
              <a:gd name="connsiteY17" fmla="*/ 1012627 h 4280892"/>
              <a:gd name="connsiteX18" fmla="*/ 1481971 w 6857999"/>
              <a:gd name="connsiteY18" fmla="*/ 971907 h 4280892"/>
              <a:gd name="connsiteX19" fmla="*/ 1717715 w 6857999"/>
              <a:gd name="connsiteY19" fmla="*/ 966549 h 4280892"/>
              <a:gd name="connsiteX20" fmla="*/ 2466201 w 6857999"/>
              <a:gd name="connsiteY20" fmla="*/ 872788 h 4280892"/>
              <a:gd name="connsiteX21" fmla="*/ 2814995 w 6857999"/>
              <a:gd name="connsiteY21" fmla="*/ 758131 h 4280892"/>
              <a:gd name="connsiteX22" fmla="*/ 2988052 w 6857999"/>
              <a:gd name="connsiteY22" fmla="*/ 681514 h 4280892"/>
              <a:gd name="connsiteX23" fmla="*/ 3538835 w 6857999"/>
              <a:gd name="connsiteY23" fmla="*/ 482203 h 4280892"/>
              <a:gd name="connsiteX24" fmla="*/ 4148554 w 6857999"/>
              <a:gd name="connsiteY24" fmla="*/ 397550 h 4280892"/>
              <a:gd name="connsiteX25" fmla="*/ 4542889 w 6857999"/>
              <a:gd name="connsiteY25" fmla="*/ 503634 h 4280892"/>
              <a:gd name="connsiteX26" fmla="*/ 5078671 w 6857999"/>
              <a:gd name="connsiteY26" fmla="*/ 733485 h 4280892"/>
              <a:gd name="connsiteX27" fmla="*/ 5504617 w 6857999"/>
              <a:gd name="connsiteY27" fmla="*/ 1057096 h 4280892"/>
              <a:gd name="connsiteX28" fmla="*/ 5889307 w 6857999"/>
              <a:gd name="connsiteY28" fmla="*/ 1495901 h 4280892"/>
              <a:gd name="connsiteX29" fmla="*/ 5910739 w 6857999"/>
              <a:gd name="connsiteY29" fmla="*/ 1520547 h 4280892"/>
              <a:gd name="connsiteX30" fmla="*/ 6204347 w 6857999"/>
              <a:gd name="connsiteY30" fmla="*/ 1357670 h 4280892"/>
              <a:gd name="connsiteX31" fmla="*/ 6438483 w 6857999"/>
              <a:gd name="connsiteY31" fmla="*/ 1313200 h 4280892"/>
              <a:gd name="connsiteX32" fmla="*/ 6787813 w 6857999"/>
              <a:gd name="connsiteY32" fmla="*/ 1247299 h 4280892"/>
              <a:gd name="connsiteX33" fmla="*/ 6858000 w 6857999"/>
              <a:gd name="connsiteY33" fmla="*/ 1232833 h 4280892"/>
              <a:gd name="connsiteX34" fmla="*/ 6858000 w 6857999"/>
              <a:gd name="connsiteY34" fmla="*/ 1243548 h 4280892"/>
              <a:gd name="connsiteX35" fmla="*/ 6701016 w 6857999"/>
              <a:gd name="connsiteY35" fmla="*/ 1390352 h 4280892"/>
              <a:gd name="connsiteX36" fmla="*/ 6473309 w 6857999"/>
              <a:gd name="connsiteY36" fmla="*/ 1482507 h 4280892"/>
              <a:gd name="connsiteX37" fmla="*/ 6267033 w 6857999"/>
              <a:gd name="connsiteY37" fmla="*/ 1586448 h 4280892"/>
              <a:gd name="connsiteX38" fmla="*/ 6249353 w 6857999"/>
              <a:gd name="connsiteY38" fmla="*/ 1602522 h 4280892"/>
              <a:gd name="connsiteX39" fmla="*/ 6377405 w 6857999"/>
              <a:gd name="connsiteY39" fmla="*/ 1627168 h 4280892"/>
              <a:gd name="connsiteX40" fmla="*/ 6774418 w 6857999"/>
              <a:gd name="connsiteY40" fmla="*/ 1617524 h 4280892"/>
              <a:gd name="connsiteX41" fmla="*/ 6791563 w 6857999"/>
              <a:gd name="connsiteY41" fmla="*/ 1618595 h 4280892"/>
              <a:gd name="connsiteX42" fmla="*/ 6787277 w 6857999"/>
              <a:gd name="connsiteY42" fmla="*/ 1640027 h 4280892"/>
              <a:gd name="connsiteX43" fmla="*/ 6644223 w 6857999"/>
              <a:gd name="connsiteY43" fmla="*/ 1735931 h 4280892"/>
              <a:gd name="connsiteX44" fmla="*/ 6345258 w 6857999"/>
              <a:gd name="connsiteY44" fmla="*/ 1795403 h 4280892"/>
              <a:gd name="connsiteX45" fmla="*/ 6196310 w 6857999"/>
              <a:gd name="connsiteY45" fmla="*/ 1828621 h 4280892"/>
              <a:gd name="connsiteX46" fmla="*/ 6195775 w 6857999"/>
              <a:gd name="connsiteY46" fmla="*/ 1835587 h 4280892"/>
              <a:gd name="connsiteX47" fmla="*/ 6201668 w 6857999"/>
              <a:gd name="connsiteY47" fmla="*/ 1844695 h 4280892"/>
              <a:gd name="connsiteX48" fmla="*/ 6279356 w 6857999"/>
              <a:gd name="connsiteY48" fmla="*/ 2128659 h 4280892"/>
              <a:gd name="connsiteX49" fmla="*/ 6220956 w 6857999"/>
              <a:gd name="connsiteY49" fmla="*/ 2187059 h 4280892"/>
              <a:gd name="connsiteX50" fmla="*/ 6104692 w 6857999"/>
              <a:gd name="connsiteY50" fmla="*/ 2246531 h 4280892"/>
              <a:gd name="connsiteX51" fmla="*/ 5831443 w 6857999"/>
              <a:gd name="connsiteY51" fmla="*/ 2595860 h 4280892"/>
              <a:gd name="connsiteX52" fmla="*/ 5682496 w 6857999"/>
              <a:gd name="connsiteY52" fmla="*/ 2894826 h 4280892"/>
              <a:gd name="connsiteX53" fmla="*/ 5555516 w 6857999"/>
              <a:gd name="connsiteY53" fmla="*/ 2977872 h 4280892"/>
              <a:gd name="connsiteX54" fmla="*/ 5404425 w 6857999"/>
              <a:gd name="connsiteY54" fmla="*/ 2959120 h 4280892"/>
              <a:gd name="connsiteX55" fmla="*/ 5351919 w 6857999"/>
              <a:gd name="connsiteY55" fmla="*/ 2967157 h 4280892"/>
              <a:gd name="connsiteX56" fmla="*/ 5217438 w 6857999"/>
              <a:gd name="connsiteY56" fmla="*/ 2914650 h 4280892"/>
              <a:gd name="connsiteX57" fmla="*/ 5168682 w 6857999"/>
              <a:gd name="connsiteY57" fmla="*/ 2826246 h 4280892"/>
              <a:gd name="connsiteX58" fmla="*/ 5089922 w 6857999"/>
              <a:gd name="connsiteY58" fmla="*/ 2592110 h 4280892"/>
              <a:gd name="connsiteX59" fmla="*/ 5090993 w 6857999"/>
              <a:gd name="connsiteY59" fmla="*/ 2573357 h 4280892"/>
              <a:gd name="connsiteX60" fmla="*/ 5060990 w 6857999"/>
              <a:gd name="connsiteY60" fmla="*/ 2535853 h 4280892"/>
              <a:gd name="connsiteX61" fmla="*/ 4976336 w 6857999"/>
              <a:gd name="connsiteY61" fmla="*/ 2532102 h 4280892"/>
              <a:gd name="connsiteX62" fmla="*/ 4941510 w 6857999"/>
              <a:gd name="connsiteY62" fmla="*/ 2543889 h 4280892"/>
              <a:gd name="connsiteX63" fmla="*/ 4831675 w 6857999"/>
              <a:gd name="connsiteY63" fmla="*/ 2641937 h 4280892"/>
              <a:gd name="connsiteX64" fmla="*/ 4483954 w 6857999"/>
              <a:gd name="connsiteY64" fmla="*/ 2746415 h 4280892"/>
              <a:gd name="connsiteX65" fmla="*/ 4415909 w 6857999"/>
              <a:gd name="connsiteY65" fmla="*/ 2740521 h 4280892"/>
              <a:gd name="connsiteX66" fmla="*/ 4428768 w 6857999"/>
              <a:gd name="connsiteY66" fmla="*/ 2784455 h 4280892"/>
              <a:gd name="connsiteX67" fmla="*/ 4543425 w 6857999"/>
              <a:gd name="connsiteY67" fmla="*/ 3031450 h 4280892"/>
              <a:gd name="connsiteX68" fmla="*/ 4561106 w 6857999"/>
              <a:gd name="connsiteY68" fmla="*/ 3171825 h 4280892"/>
              <a:gd name="connsiteX69" fmla="*/ 4536460 w 6857999"/>
              <a:gd name="connsiteY69" fmla="*/ 3566160 h 4280892"/>
              <a:gd name="connsiteX70" fmla="*/ 4512885 w 6857999"/>
              <a:gd name="connsiteY70" fmla="*/ 3666351 h 4280892"/>
              <a:gd name="connsiteX71" fmla="*/ 4464665 w 6857999"/>
              <a:gd name="connsiteY71" fmla="*/ 3719929 h 4280892"/>
              <a:gd name="connsiteX72" fmla="*/ 4225707 w 6857999"/>
              <a:gd name="connsiteY72" fmla="*/ 3939064 h 4280892"/>
              <a:gd name="connsiteX73" fmla="*/ 4172664 w 6857999"/>
              <a:gd name="connsiteY73" fmla="*/ 3994249 h 4280892"/>
              <a:gd name="connsiteX74" fmla="*/ 4166235 w 6857999"/>
              <a:gd name="connsiteY74" fmla="*/ 3958352 h 4280892"/>
              <a:gd name="connsiteX75" fmla="*/ 4151769 w 6857999"/>
              <a:gd name="connsiteY75" fmla="*/ 3836194 h 4280892"/>
              <a:gd name="connsiteX76" fmla="*/ 4193560 w 6857999"/>
              <a:gd name="connsiteY76" fmla="*/ 3699034 h 4280892"/>
              <a:gd name="connsiteX77" fmla="*/ 4251424 w 6857999"/>
              <a:gd name="connsiteY77" fmla="*/ 3642241 h 4280892"/>
              <a:gd name="connsiteX78" fmla="*/ 4287857 w 6857999"/>
              <a:gd name="connsiteY78" fmla="*/ 3568839 h 4280892"/>
              <a:gd name="connsiteX79" fmla="*/ 4299109 w 6857999"/>
              <a:gd name="connsiteY79" fmla="*/ 3544729 h 4280892"/>
              <a:gd name="connsiteX80" fmla="*/ 4343579 w 6857999"/>
              <a:gd name="connsiteY80" fmla="*/ 3332560 h 4280892"/>
              <a:gd name="connsiteX81" fmla="*/ 4320004 w 6857999"/>
              <a:gd name="connsiteY81" fmla="*/ 3237726 h 4280892"/>
              <a:gd name="connsiteX82" fmla="*/ 3988891 w 6857999"/>
              <a:gd name="connsiteY82" fmla="*/ 2902327 h 4280892"/>
              <a:gd name="connsiteX83" fmla="*/ 3910131 w 6857999"/>
              <a:gd name="connsiteY83" fmla="*/ 2934474 h 4280892"/>
              <a:gd name="connsiteX84" fmla="*/ 3910667 w 6857999"/>
              <a:gd name="connsiteY84" fmla="*/ 3173432 h 4280892"/>
              <a:gd name="connsiteX85" fmla="*/ 3930491 w 6857999"/>
              <a:gd name="connsiteY85" fmla="*/ 3329345 h 4280892"/>
              <a:gd name="connsiteX86" fmla="*/ 3931027 w 6857999"/>
              <a:gd name="connsiteY86" fmla="*/ 3424714 h 4280892"/>
              <a:gd name="connsiteX87" fmla="*/ 3949779 w 6857999"/>
              <a:gd name="connsiteY87" fmla="*/ 3727430 h 4280892"/>
              <a:gd name="connsiteX88" fmla="*/ 4055864 w 6857999"/>
              <a:gd name="connsiteY88" fmla="*/ 3990499 h 4280892"/>
              <a:gd name="connsiteX89" fmla="*/ 4074616 w 6857999"/>
              <a:gd name="connsiteY89" fmla="*/ 4015681 h 4280892"/>
              <a:gd name="connsiteX90" fmla="*/ 4225171 w 6857999"/>
              <a:gd name="connsiteY90" fmla="*/ 4152305 h 4280892"/>
              <a:gd name="connsiteX91" fmla="*/ 4225171 w 6857999"/>
              <a:gd name="connsiteY91" fmla="*/ 4191953 h 4280892"/>
              <a:gd name="connsiteX92" fmla="*/ 4086939 w 6857999"/>
              <a:gd name="connsiteY92" fmla="*/ 4230529 h 4280892"/>
              <a:gd name="connsiteX93" fmla="*/ 3892986 w 6857999"/>
              <a:gd name="connsiteY93" fmla="*/ 4178558 h 4280892"/>
              <a:gd name="connsiteX94" fmla="*/ 3863518 w 6857999"/>
              <a:gd name="connsiteY94" fmla="*/ 4149090 h 4280892"/>
              <a:gd name="connsiteX95" fmla="*/ 3807797 w 6857999"/>
              <a:gd name="connsiteY95" fmla="*/ 4004429 h 4280892"/>
              <a:gd name="connsiteX96" fmla="*/ 3767614 w 6857999"/>
              <a:gd name="connsiteY96" fmla="*/ 3960495 h 4280892"/>
              <a:gd name="connsiteX97" fmla="*/ 3746183 w 6857999"/>
              <a:gd name="connsiteY97" fmla="*/ 3930491 h 4280892"/>
              <a:gd name="connsiteX98" fmla="*/ 3727966 w 6857999"/>
              <a:gd name="connsiteY98" fmla="*/ 3687782 h 4280892"/>
              <a:gd name="connsiteX99" fmla="*/ 3690461 w 6857999"/>
              <a:gd name="connsiteY99" fmla="*/ 3505617 h 4280892"/>
              <a:gd name="connsiteX100" fmla="*/ 3476149 w 6857999"/>
              <a:gd name="connsiteY100" fmla="*/ 2923222 h 4280892"/>
              <a:gd name="connsiteX101" fmla="*/ 3432751 w 6857999"/>
              <a:gd name="connsiteY101" fmla="*/ 2828925 h 4280892"/>
              <a:gd name="connsiteX102" fmla="*/ 3368457 w 6857999"/>
              <a:gd name="connsiteY102" fmla="*/ 2785527 h 4280892"/>
              <a:gd name="connsiteX103" fmla="*/ 3328273 w 6857999"/>
              <a:gd name="connsiteY103" fmla="*/ 2774811 h 4280892"/>
              <a:gd name="connsiteX104" fmla="*/ 3157359 w 6857999"/>
              <a:gd name="connsiteY104" fmla="*/ 2706231 h 4280892"/>
              <a:gd name="connsiteX105" fmla="*/ 2484953 w 6857999"/>
              <a:gd name="connsiteY105" fmla="*/ 2652653 h 4280892"/>
              <a:gd name="connsiteX106" fmla="*/ 2442627 w 6857999"/>
              <a:gd name="connsiteY106" fmla="*/ 2677835 h 4280892"/>
              <a:gd name="connsiteX107" fmla="*/ 2341364 w 6857999"/>
              <a:gd name="connsiteY107" fmla="*/ 2756059 h 4280892"/>
              <a:gd name="connsiteX108" fmla="*/ 2299573 w 6857999"/>
              <a:gd name="connsiteY108" fmla="*/ 2765703 h 4280892"/>
              <a:gd name="connsiteX109" fmla="*/ 2062758 w 6857999"/>
              <a:gd name="connsiteY109" fmla="*/ 2899112 h 4280892"/>
              <a:gd name="connsiteX110" fmla="*/ 1831836 w 6857999"/>
              <a:gd name="connsiteY110" fmla="*/ 3102174 h 4280892"/>
              <a:gd name="connsiteX111" fmla="*/ 1720394 w 6857999"/>
              <a:gd name="connsiteY111" fmla="*/ 3237191 h 4280892"/>
              <a:gd name="connsiteX112" fmla="*/ 1637348 w 6857999"/>
              <a:gd name="connsiteY112" fmla="*/ 3454182 h 4280892"/>
              <a:gd name="connsiteX113" fmla="*/ 1635740 w 6857999"/>
              <a:gd name="connsiteY113" fmla="*/ 3516332 h 4280892"/>
              <a:gd name="connsiteX114" fmla="*/ 1660922 w 6857999"/>
              <a:gd name="connsiteY114" fmla="*/ 3686711 h 4280892"/>
              <a:gd name="connsiteX115" fmla="*/ 1662529 w 6857999"/>
              <a:gd name="connsiteY115" fmla="*/ 3777794 h 4280892"/>
              <a:gd name="connsiteX116" fmla="*/ 1677531 w 6857999"/>
              <a:gd name="connsiteY116" fmla="*/ 3867269 h 4280892"/>
              <a:gd name="connsiteX117" fmla="*/ 1893987 w 6857999"/>
              <a:gd name="connsiteY117" fmla="*/ 4141054 h 4280892"/>
              <a:gd name="connsiteX118" fmla="*/ 1919168 w 6857999"/>
              <a:gd name="connsiteY118" fmla="*/ 4159270 h 4280892"/>
              <a:gd name="connsiteX119" fmla="*/ 1605201 w 6857999"/>
              <a:gd name="connsiteY119" fmla="*/ 4178558 h 4280892"/>
              <a:gd name="connsiteX120" fmla="*/ 1570911 w 6857999"/>
              <a:gd name="connsiteY120" fmla="*/ 4147483 h 4280892"/>
              <a:gd name="connsiteX121" fmla="*/ 1574125 w 6857999"/>
              <a:gd name="connsiteY121" fmla="*/ 4143732 h 4280892"/>
              <a:gd name="connsiteX122" fmla="*/ 1555373 w 6857999"/>
              <a:gd name="connsiteY122" fmla="*/ 4139982 h 4280892"/>
              <a:gd name="connsiteX123" fmla="*/ 1541443 w 6857999"/>
              <a:gd name="connsiteY123" fmla="*/ 4083725 h 4280892"/>
              <a:gd name="connsiteX124" fmla="*/ 1500723 w 6857999"/>
              <a:gd name="connsiteY124" fmla="*/ 4021038 h 4280892"/>
              <a:gd name="connsiteX125" fmla="*/ 1456789 w 6857999"/>
              <a:gd name="connsiteY125" fmla="*/ 4006037 h 4280892"/>
              <a:gd name="connsiteX126" fmla="*/ 1423571 w 6857999"/>
              <a:gd name="connsiteY126" fmla="*/ 3982462 h 4280892"/>
              <a:gd name="connsiteX127" fmla="*/ 1386066 w 6857999"/>
              <a:gd name="connsiteY127" fmla="*/ 3507224 h 4280892"/>
              <a:gd name="connsiteX128" fmla="*/ 1305163 w 6857999"/>
              <a:gd name="connsiteY128" fmla="*/ 3120390 h 4280892"/>
              <a:gd name="connsiteX129" fmla="*/ 1311592 w 6857999"/>
              <a:gd name="connsiteY129" fmla="*/ 2960192 h 4280892"/>
              <a:gd name="connsiteX130" fmla="*/ 1336238 w 6857999"/>
              <a:gd name="connsiteY130" fmla="*/ 2907149 h 4280892"/>
              <a:gd name="connsiteX131" fmla="*/ 1024949 w 6857999"/>
              <a:gd name="connsiteY131" fmla="*/ 3154144 h 4280892"/>
              <a:gd name="connsiteX132" fmla="*/ 805815 w 6857999"/>
              <a:gd name="connsiteY132" fmla="*/ 3474006 h 4280892"/>
              <a:gd name="connsiteX133" fmla="*/ 685800 w 6857999"/>
              <a:gd name="connsiteY133" fmla="*/ 4048363 h 4280892"/>
              <a:gd name="connsiteX134" fmla="*/ 712589 w 6857999"/>
              <a:gd name="connsiteY134" fmla="*/ 4132481 h 4280892"/>
              <a:gd name="connsiteX135" fmla="*/ 764024 w 6857999"/>
              <a:gd name="connsiteY135" fmla="*/ 4197846 h 4280892"/>
              <a:gd name="connsiteX136" fmla="*/ 742057 w 6857999"/>
              <a:gd name="connsiteY136" fmla="*/ 4278749 h 4280892"/>
              <a:gd name="connsiteX137" fmla="*/ 738842 w 6857999"/>
              <a:gd name="connsiteY137" fmla="*/ 4282500 h 4280892"/>
              <a:gd name="connsiteX138" fmla="*/ 599539 w 6857999"/>
              <a:gd name="connsiteY138" fmla="*/ 4282500 h 4280892"/>
              <a:gd name="connsiteX139" fmla="*/ 541139 w 6857999"/>
              <a:gd name="connsiteY139" fmla="*/ 4276070 h 4280892"/>
              <a:gd name="connsiteX140" fmla="*/ 403979 w 6857999"/>
              <a:gd name="connsiteY140" fmla="*/ 4203204 h 4280892"/>
              <a:gd name="connsiteX141" fmla="*/ 398085 w 6857999"/>
              <a:gd name="connsiteY141" fmla="*/ 4170522 h 4280892"/>
              <a:gd name="connsiteX142" fmla="*/ 410944 w 6857999"/>
              <a:gd name="connsiteY142" fmla="*/ 4008180 h 4280892"/>
              <a:gd name="connsiteX143" fmla="*/ 353080 w 6857999"/>
              <a:gd name="connsiteY143" fmla="*/ 3991570 h 4280892"/>
              <a:gd name="connsiteX144" fmla="*/ 399693 w 6857999"/>
              <a:gd name="connsiteY144" fmla="*/ 3905310 h 4280892"/>
              <a:gd name="connsiteX145" fmla="*/ 541139 w 6857999"/>
              <a:gd name="connsiteY145" fmla="*/ 3482578 h 4280892"/>
              <a:gd name="connsiteX146" fmla="*/ 564178 w 6857999"/>
              <a:gd name="connsiteY146" fmla="*/ 3209330 h 4280892"/>
              <a:gd name="connsiteX147" fmla="*/ 557748 w 6857999"/>
              <a:gd name="connsiteY147" fmla="*/ 3033058 h 4280892"/>
              <a:gd name="connsiteX148" fmla="*/ 622042 w 6857999"/>
              <a:gd name="connsiteY148" fmla="*/ 2901256 h 4280892"/>
              <a:gd name="connsiteX149" fmla="*/ 715268 w 6857999"/>
              <a:gd name="connsiteY149" fmla="*/ 2820888 h 4280892"/>
              <a:gd name="connsiteX150" fmla="*/ 846534 w 6857999"/>
              <a:gd name="connsiteY150" fmla="*/ 2607112 h 4280892"/>
              <a:gd name="connsiteX151" fmla="*/ 851892 w 6857999"/>
              <a:gd name="connsiteY151" fmla="*/ 2301716 h 4280892"/>
              <a:gd name="connsiteX152" fmla="*/ 805279 w 6857999"/>
              <a:gd name="connsiteY152" fmla="*/ 2109371 h 4280892"/>
              <a:gd name="connsiteX153" fmla="*/ 804208 w 6857999"/>
              <a:gd name="connsiteY153" fmla="*/ 1676460 h 4280892"/>
              <a:gd name="connsiteX154" fmla="*/ 956905 w 6857999"/>
              <a:gd name="connsiteY154" fmla="*/ 1347490 h 4280892"/>
              <a:gd name="connsiteX155" fmla="*/ 973515 w 6857999"/>
              <a:gd name="connsiteY155" fmla="*/ 1320165 h 4280892"/>
              <a:gd name="connsiteX156" fmla="*/ 755452 w 6857999"/>
              <a:gd name="connsiteY156" fmla="*/ 1093530 h 4280892"/>
              <a:gd name="connsiteX157" fmla="*/ 543282 w 6857999"/>
              <a:gd name="connsiteY157" fmla="*/ 832604 h 4280892"/>
              <a:gd name="connsiteX158" fmla="*/ 495598 w 6857999"/>
              <a:gd name="connsiteY158" fmla="*/ 397014 h 4280892"/>
              <a:gd name="connsiteX159" fmla="*/ 557748 w 6857999"/>
              <a:gd name="connsiteY159" fmla="*/ 220206 h 4280892"/>
              <a:gd name="connsiteX160" fmla="*/ 536853 w 6857999"/>
              <a:gd name="connsiteY160" fmla="*/ 234136 h 4280892"/>
              <a:gd name="connsiteX161" fmla="*/ 378797 w 6857999"/>
              <a:gd name="connsiteY161" fmla="*/ 344507 h 4280892"/>
              <a:gd name="connsiteX162" fmla="*/ 165556 w 6857999"/>
              <a:gd name="connsiteY162" fmla="*/ 466130 h 4280892"/>
              <a:gd name="connsiteX163" fmla="*/ 2679 w 6857999"/>
              <a:gd name="connsiteY163" fmla="*/ 389513 h 4280892"/>
              <a:gd name="connsiteX164" fmla="*/ 0 w 6857999"/>
              <a:gd name="connsiteY164" fmla="*/ 385763 h 42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857999" h="4280892">
                <a:moveTo>
                  <a:pt x="0" y="385763"/>
                </a:moveTo>
                <a:cubicBezTo>
                  <a:pt x="0" y="355223"/>
                  <a:pt x="0" y="325219"/>
                  <a:pt x="0" y="294680"/>
                </a:cubicBezTo>
                <a:cubicBezTo>
                  <a:pt x="6429" y="259318"/>
                  <a:pt x="12323" y="223957"/>
                  <a:pt x="19288" y="183773"/>
                </a:cubicBezTo>
                <a:cubicBezTo>
                  <a:pt x="23039" y="188595"/>
                  <a:pt x="30540" y="193953"/>
                  <a:pt x="31075" y="199846"/>
                </a:cubicBezTo>
                <a:cubicBezTo>
                  <a:pt x="34290" y="237351"/>
                  <a:pt x="33754" y="274856"/>
                  <a:pt x="38040" y="311825"/>
                </a:cubicBezTo>
                <a:cubicBezTo>
                  <a:pt x="41255" y="339150"/>
                  <a:pt x="47685" y="365939"/>
                  <a:pt x="56793" y="392192"/>
                </a:cubicBezTo>
                <a:cubicBezTo>
                  <a:pt x="64294" y="414695"/>
                  <a:pt x="83046" y="423803"/>
                  <a:pt x="106085" y="413623"/>
                </a:cubicBezTo>
                <a:cubicBezTo>
                  <a:pt x="128052" y="403979"/>
                  <a:pt x="151090" y="395407"/>
                  <a:pt x="169843" y="380941"/>
                </a:cubicBezTo>
                <a:cubicBezTo>
                  <a:pt x="235208" y="331113"/>
                  <a:pt x="298966" y="279678"/>
                  <a:pt x="362188" y="227707"/>
                </a:cubicBezTo>
                <a:cubicBezTo>
                  <a:pt x="457021" y="150555"/>
                  <a:pt x="541139" y="61079"/>
                  <a:pt x="648295" y="0"/>
                </a:cubicBezTo>
                <a:cubicBezTo>
                  <a:pt x="660618" y="0"/>
                  <a:pt x="673477" y="0"/>
                  <a:pt x="685800" y="0"/>
                </a:cubicBezTo>
                <a:cubicBezTo>
                  <a:pt x="699730" y="9108"/>
                  <a:pt x="715804" y="16073"/>
                  <a:pt x="727591" y="27325"/>
                </a:cubicBezTo>
                <a:cubicBezTo>
                  <a:pt x="764560" y="63222"/>
                  <a:pt x="767775" y="105013"/>
                  <a:pt x="750094" y="152698"/>
                </a:cubicBezTo>
                <a:cubicBezTo>
                  <a:pt x="705088" y="275927"/>
                  <a:pt x="664905" y="400229"/>
                  <a:pt x="643473" y="530423"/>
                </a:cubicBezTo>
                <a:cubicBezTo>
                  <a:pt x="622042" y="662226"/>
                  <a:pt x="654725" y="771525"/>
                  <a:pt x="752773" y="862608"/>
                </a:cubicBezTo>
                <a:cubicBezTo>
                  <a:pt x="867430" y="969228"/>
                  <a:pt x="1002983" y="1042630"/>
                  <a:pt x="1143893" y="1106388"/>
                </a:cubicBezTo>
                <a:cubicBezTo>
                  <a:pt x="1150858" y="1109603"/>
                  <a:pt x="1163717" y="1104781"/>
                  <a:pt x="1171754" y="1099959"/>
                </a:cubicBezTo>
                <a:cubicBezTo>
                  <a:pt x="1217831" y="1071027"/>
                  <a:pt x="1262301" y="1038880"/>
                  <a:pt x="1309449" y="1012627"/>
                </a:cubicBezTo>
                <a:cubicBezTo>
                  <a:pt x="1362492" y="983159"/>
                  <a:pt x="1419820" y="970836"/>
                  <a:pt x="1481971" y="971907"/>
                </a:cubicBezTo>
                <a:cubicBezTo>
                  <a:pt x="1560195" y="973515"/>
                  <a:pt x="1638955" y="970836"/>
                  <a:pt x="1717715" y="966549"/>
                </a:cubicBezTo>
                <a:cubicBezTo>
                  <a:pt x="1969532" y="953155"/>
                  <a:pt x="2218134" y="916186"/>
                  <a:pt x="2466201" y="872788"/>
                </a:cubicBezTo>
                <a:cubicBezTo>
                  <a:pt x="2588359" y="851356"/>
                  <a:pt x="2705695" y="817602"/>
                  <a:pt x="2814995" y="758131"/>
                </a:cubicBezTo>
                <a:cubicBezTo>
                  <a:pt x="2870180" y="728127"/>
                  <a:pt x="2928580" y="700802"/>
                  <a:pt x="2988052" y="681514"/>
                </a:cubicBezTo>
                <a:cubicBezTo>
                  <a:pt x="3173432" y="620435"/>
                  <a:pt x="3361492" y="566321"/>
                  <a:pt x="3538835" y="482203"/>
                </a:cubicBezTo>
                <a:cubicBezTo>
                  <a:pt x="3733324" y="390049"/>
                  <a:pt x="3939064" y="375047"/>
                  <a:pt x="4148554" y="397550"/>
                </a:cubicBezTo>
                <a:cubicBezTo>
                  <a:pt x="4285178" y="412016"/>
                  <a:pt x="4415909" y="452199"/>
                  <a:pt x="4542889" y="503634"/>
                </a:cubicBezTo>
                <a:cubicBezTo>
                  <a:pt x="4722912" y="577036"/>
                  <a:pt x="4905613" y="641866"/>
                  <a:pt x="5078671" y="733485"/>
                </a:cubicBezTo>
                <a:cubicBezTo>
                  <a:pt x="5239941" y="818674"/>
                  <a:pt x="5383530" y="922615"/>
                  <a:pt x="5504617" y="1057096"/>
                </a:cubicBezTo>
                <a:cubicBezTo>
                  <a:pt x="5635348" y="1201222"/>
                  <a:pt x="5761256" y="1349633"/>
                  <a:pt x="5889307" y="1495901"/>
                </a:cubicBezTo>
                <a:cubicBezTo>
                  <a:pt x="5896273" y="1503402"/>
                  <a:pt x="5902702" y="1511439"/>
                  <a:pt x="5910739" y="1520547"/>
                </a:cubicBezTo>
                <a:cubicBezTo>
                  <a:pt x="5992713" y="1432143"/>
                  <a:pt x="6091833" y="1382316"/>
                  <a:pt x="6204347" y="1357670"/>
                </a:cubicBezTo>
                <a:cubicBezTo>
                  <a:pt x="6282035" y="1340525"/>
                  <a:pt x="6360259" y="1327666"/>
                  <a:pt x="6438483" y="1313200"/>
                </a:cubicBezTo>
                <a:cubicBezTo>
                  <a:pt x="6554748" y="1291233"/>
                  <a:pt x="6671548" y="1269266"/>
                  <a:pt x="6787813" y="1247299"/>
                </a:cubicBezTo>
                <a:cubicBezTo>
                  <a:pt x="6811387" y="1243013"/>
                  <a:pt x="6834961" y="1237655"/>
                  <a:pt x="6858000" y="1232833"/>
                </a:cubicBezTo>
                <a:cubicBezTo>
                  <a:pt x="6858000" y="1236583"/>
                  <a:pt x="6858000" y="1239798"/>
                  <a:pt x="6858000" y="1243548"/>
                </a:cubicBezTo>
                <a:cubicBezTo>
                  <a:pt x="6825317" y="1313200"/>
                  <a:pt x="6767989" y="1358741"/>
                  <a:pt x="6701016" y="1390352"/>
                </a:cubicBezTo>
                <a:cubicBezTo>
                  <a:pt x="6627078" y="1425178"/>
                  <a:pt x="6550461" y="1456789"/>
                  <a:pt x="6473309" y="1482507"/>
                </a:cubicBezTo>
                <a:cubicBezTo>
                  <a:pt x="6398836" y="1507153"/>
                  <a:pt x="6328648" y="1538228"/>
                  <a:pt x="6267033" y="1586448"/>
                </a:cubicBezTo>
                <a:cubicBezTo>
                  <a:pt x="6262212" y="1590199"/>
                  <a:pt x="6257389" y="1595021"/>
                  <a:pt x="6249353" y="1602522"/>
                </a:cubicBezTo>
                <a:cubicBezTo>
                  <a:pt x="6295430" y="1611630"/>
                  <a:pt x="6336149" y="1620738"/>
                  <a:pt x="6377405" y="1627168"/>
                </a:cubicBezTo>
                <a:cubicBezTo>
                  <a:pt x="6510278" y="1648599"/>
                  <a:pt x="6643152" y="1664672"/>
                  <a:pt x="6774418" y="1617524"/>
                </a:cubicBezTo>
                <a:cubicBezTo>
                  <a:pt x="6779240" y="1615916"/>
                  <a:pt x="6785670" y="1618059"/>
                  <a:pt x="6791563" y="1618595"/>
                </a:cubicBezTo>
                <a:cubicBezTo>
                  <a:pt x="6790492" y="1626096"/>
                  <a:pt x="6791563" y="1635205"/>
                  <a:pt x="6787277" y="1640027"/>
                </a:cubicBezTo>
                <a:cubicBezTo>
                  <a:pt x="6750308" y="1687711"/>
                  <a:pt x="6705838" y="1724144"/>
                  <a:pt x="6644223" y="1735931"/>
                </a:cubicBezTo>
                <a:cubicBezTo>
                  <a:pt x="6544032" y="1754684"/>
                  <a:pt x="6444377" y="1775043"/>
                  <a:pt x="6345258" y="1795403"/>
                </a:cubicBezTo>
                <a:cubicBezTo>
                  <a:pt x="6294894" y="1805583"/>
                  <a:pt x="6245066" y="1817370"/>
                  <a:pt x="6196310" y="1828621"/>
                </a:cubicBezTo>
                <a:cubicBezTo>
                  <a:pt x="6195775" y="1833979"/>
                  <a:pt x="6195239" y="1835051"/>
                  <a:pt x="6195775" y="1835587"/>
                </a:cubicBezTo>
                <a:cubicBezTo>
                  <a:pt x="6197381" y="1838801"/>
                  <a:pt x="6199525" y="1842016"/>
                  <a:pt x="6201668" y="1844695"/>
                </a:cubicBezTo>
                <a:cubicBezTo>
                  <a:pt x="6269176" y="1927741"/>
                  <a:pt x="6289536" y="2024182"/>
                  <a:pt x="6279356" y="2128659"/>
                </a:cubicBezTo>
                <a:cubicBezTo>
                  <a:pt x="6275606" y="2168843"/>
                  <a:pt x="6261675" y="2183309"/>
                  <a:pt x="6220956" y="2187059"/>
                </a:cubicBezTo>
                <a:cubicBezTo>
                  <a:pt x="6173808" y="2191345"/>
                  <a:pt x="6136303" y="2212241"/>
                  <a:pt x="6104692" y="2246531"/>
                </a:cubicBezTo>
                <a:cubicBezTo>
                  <a:pt x="6003965" y="2355294"/>
                  <a:pt x="5906988" y="2468344"/>
                  <a:pt x="5831443" y="2595860"/>
                </a:cubicBezTo>
                <a:cubicBezTo>
                  <a:pt x="5775186" y="2691765"/>
                  <a:pt x="5729645" y="2794099"/>
                  <a:pt x="5682496" y="2894826"/>
                </a:cubicBezTo>
                <a:cubicBezTo>
                  <a:pt x="5656242" y="2951083"/>
                  <a:pt x="5616059" y="2981087"/>
                  <a:pt x="5555516" y="2977872"/>
                </a:cubicBezTo>
                <a:cubicBezTo>
                  <a:pt x="5505152" y="2975193"/>
                  <a:pt x="5454789" y="2966621"/>
                  <a:pt x="5404425" y="2959120"/>
                </a:cubicBezTo>
                <a:cubicBezTo>
                  <a:pt x="5385137" y="2955905"/>
                  <a:pt x="5370136" y="2955905"/>
                  <a:pt x="5351919" y="2967157"/>
                </a:cubicBezTo>
                <a:cubicBezTo>
                  <a:pt x="5298877" y="2999839"/>
                  <a:pt x="5235119" y="2975193"/>
                  <a:pt x="5217438" y="2914650"/>
                </a:cubicBezTo>
                <a:cubicBezTo>
                  <a:pt x="5207258" y="2880896"/>
                  <a:pt x="5193864" y="2853571"/>
                  <a:pt x="5168682" y="2826246"/>
                </a:cubicBezTo>
                <a:cubicBezTo>
                  <a:pt x="5109210" y="2761952"/>
                  <a:pt x="5070098" y="2685871"/>
                  <a:pt x="5089922" y="2592110"/>
                </a:cubicBezTo>
                <a:cubicBezTo>
                  <a:pt x="5090993" y="2586216"/>
                  <a:pt x="5093137" y="2578715"/>
                  <a:pt x="5090993" y="2573357"/>
                </a:cubicBezTo>
                <a:cubicBezTo>
                  <a:pt x="5084564" y="2558356"/>
                  <a:pt x="5084564" y="2536924"/>
                  <a:pt x="5060990" y="2535853"/>
                </a:cubicBezTo>
                <a:cubicBezTo>
                  <a:pt x="5032593" y="2534781"/>
                  <a:pt x="5004197" y="2531567"/>
                  <a:pt x="4976336" y="2532102"/>
                </a:cubicBezTo>
                <a:cubicBezTo>
                  <a:pt x="4964549" y="2532102"/>
                  <a:pt x="4950619" y="2536389"/>
                  <a:pt x="4941510" y="2543889"/>
                </a:cubicBezTo>
                <a:cubicBezTo>
                  <a:pt x="4904006" y="2575501"/>
                  <a:pt x="4868644" y="2609255"/>
                  <a:pt x="4831675" y="2641937"/>
                </a:cubicBezTo>
                <a:cubicBezTo>
                  <a:pt x="4732020" y="2730877"/>
                  <a:pt x="4614684" y="2760881"/>
                  <a:pt x="4483954" y="2746415"/>
                </a:cubicBezTo>
                <a:cubicBezTo>
                  <a:pt x="4461986" y="2743736"/>
                  <a:pt x="4440019" y="2742664"/>
                  <a:pt x="4415909" y="2740521"/>
                </a:cubicBezTo>
                <a:cubicBezTo>
                  <a:pt x="4420731" y="2757130"/>
                  <a:pt x="4422874" y="2771596"/>
                  <a:pt x="4428768" y="2784455"/>
                </a:cubicBezTo>
                <a:cubicBezTo>
                  <a:pt x="4466272" y="2866965"/>
                  <a:pt x="4503777" y="2950012"/>
                  <a:pt x="4543425" y="3031450"/>
                </a:cubicBezTo>
                <a:cubicBezTo>
                  <a:pt x="4565392" y="3076992"/>
                  <a:pt x="4577715" y="3119319"/>
                  <a:pt x="4561106" y="3171825"/>
                </a:cubicBezTo>
                <a:cubicBezTo>
                  <a:pt x="4519851" y="3300413"/>
                  <a:pt x="4511814" y="3433286"/>
                  <a:pt x="4536460" y="3566160"/>
                </a:cubicBezTo>
                <a:cubicBezTo>
                  <a:pt x="4543961" y="3605272"/>
                  <a:pt x="4534853" y="3636883"/>
                  <a:pt x="4512885" y="3666351"/>
                </a:cubicBezTo>
                <a:cubicBezTo>
                  <a:pt x="4498419" y="3685639"/>
                  <a:pt x="4482346" y="3703856"/>
                  <a:pt x="4464665" y="3719929"/>
                </a:cubicBezTo>
                <a:cubicBezTo>
                  <a:pt x="4385370" y="3793331"/>
                  <a:pt x="4305538" y="3865662"/>
                  <a:pt x="4225707" y="3939064"/>
                </a:cubicBezTo>
                <a:cubicBezTo>
                  <a:pt x="4208562" y="3955137"/>
                  <a:pt x="4193024" y="3972818"/>
                  <a:pt x="4172664" y="3994249"/>
                </a:cubicBezTo>
                <a:cubicBezTo>
                  <a:pt x="4169985" y="3978712"/>
                  <a:pt x="4167306" y="3968532"/>
                  <a:pt x="4166235" y="3958352"/>
                </a:cubicBezTo>
                <a:cubicBezTo>
                  <a:pt x="4161413" y="3917633"/>
                  <a:pt x="4161949" y="3875842"/>
                  <a:pt x="4151769" y="3836194"/>
                </a:cubicBezTo>
                <a:cubicBezTo>
                  <a:pt x="4137303" y="3779937"/>
                  <a:pt x="4156055" y="3737074"/>
                  <a:pt x="4193560" y="3699034"/>
                </a:cubicBezTo>
                <a:cubicBezTo>
                  <a:pt x="4212312" y="3679746"/>
                  <a:pt x="4235887" y="3663672"/>
                  <a:pt x="4251424" y="3642241"/>
                </a:cubicBezTo>
                <a:cubicBezTo>
                  <a:pt x="4267498" y="3620274"/>
                  <a:pt x="4276070" y="3593485"/>
                  <a:pt x="4287857" y="3568839"/>
                </a:cubicBezTo>
                <a:cubicBezTo>
                  <a:pt x="4291608" y="3560802"/>
                  <a:pt x="4297501" y="3553301"/>
                  <a:pt x="4299109" y="3544729"/>
                </a:cubicBezTo>
                <a:cubicBezTo>
                  <a:pt x="4314646" y="3474006"/>
                  <a:pt x="4330720" y="3403818"/>
                  <a:pt x="4343579" y="3332560"/>
                </a:cubicBezTo>
                <a:cubicBezTo>
                  <a:pt x="4349472" y="3298805"/>
                  <a:pt x="4346258" y="3264515"/>
                  <a:pt x="4320004" y="3237726"/>
                </a:cubicBezTo>
                <a:cubicBezTo>
                  <a:pt x="4208026" y="3124140"/>
                  <a:pt x="4096048" y="3010555"/>
                  <a:pt x="3988891" y="2902327"/>
                </a:cubicBezTo>
                <a:cubicBezTo>
                  <a:pt x="3955137" y="2916257"/>
                  <a:pt x="3931027" y="2925901"/>
                  <a:pt x="3910131" y="2934474"/>
                </a:cubicBezTo>
                <a:cubicBezTo>
                  <a:pt x="3910131" y="3014841"/>
                  <a:pt x="3907989" y="3094137"/>
                  <a:pt x="3910667" y="3173432"/>
                </a:cubicBezTo>
                <a:cubicBezTo>
                  <a:pt x="3912810" y="3225939"/>
                  <a:pt x="3916561" y="3279517"/>
                  <a:pt x="3930491" y="3329345"/>
                </a:cubicBezTo>
                <a:cubicBezTo>
                  <a:pt x="3939599" y="3363099"/>
                  <a:pt x="3938528" y="3392567"/>
                  <a:pt x="3931027" y="3424714"/>
                </a:cubicBezTo>
                <a:cubicBezTo>
                  <a:pt x="3907453" y="3527584"/>
                  <a:pt x="3910667" y="3628311"/>
                  <a:pt x="3949779" y="3727430"/>
                </a:cubicBezTo>
                <a:cubicBezTo>
                  <a:pt x="3984605" y="3815298"/>
                  <a:pt x="4019967" y="3903167"/>
                  <a:pt x="4055864" y="3990499"/>
                </a:cubicBezTo>
                <a:cubicBezTo>
                  <a:pt x="4059615" y="4000143"/>
                  <a:pt x="4067115" y="4008716"/>
                  <a:pt x="4074616" y="4015681"/>
                </a:cubicBezTo>
                <a:cubicBezTo>
                  <a:pt x="4124444" y="4061758"/>
                  <a:pt x="4174272" y="4107299"/>
                  <a:pt x="4225171" y="4152305"/>
                </a:cubicBezTo>
                <a:cubicBezTo>
                  <a:pt x="4241244" y="4166771"/>
                  <a:pt x="4241244" y="4179094"/>
                  <a:pt x="4225171" y="4191953"/>
                </a:cubicBezTo>
                <a:cubicBezTo>
                  <a:pt x="4184452" y="4224100"/>
                  <a:pt x="4141053" y="4245531"/>
                  <a:pt x="4086939" y="4230529"/>
                </a:cubicBezTo>
                <a:cubicBezTo>
                  <a:pt x="4022646" y="4212848"/>
                  <a:pt x="3957816" y="4195167"/>
                  <a:pt x="3892986" y="4178558"/>
                </a:cubicBezTo>
                <a:cubicBezTo>
                  <a:pt x="3875842" y="4174272"/>
                  <a:pt x="3868876" y="4165164"/>
                  <a:pt x="3863518" y="4149090"/>
                </a:cubicBezTo>
                <a:cubicBezTo>
                  <a:pt x="3846374" y="4100334"/>
                  <a:pt x="3828693" y="4051578"/>
                  <a:pt x="3807797" y="4004429"/>
                </a:cubicBezTo>
                <a:cubicBezTo>
                  <a:pt x="3799761" y="3986748"/>
                  <a:pt x="3784223" y="3968532"/>
                  <a:pt x="3767614" y="3960495"/>
                </a:cubicBezTo>
                <a:cubicBezTo>
                  <a:pt x="3752076" y="3952994"/>
                  <a:pt x="3747254" y="3946565"/>
                  <a:pt x="3746183" y="3930491"/>
                </a:cubicBezTo>
                <a:cubicBezTo>
                  <a:pt x="3740825" y="3849588"/>
                  <a:pt x="3737610" y="3768150"/>
                  <a:pt x="3727966" y="3687782"/>
                </a:cubicBezTo>
                <a:cubicBezTo>
                  <a:pt x="3720465" y="3626168"/>
                  <a:pt x="3713500" y="3561874"/>
                  <a:pt x="3690461" y="3505617"/>
                </a:cubicBezTo>
                <a:cubicBezTo>
                  <a:pt x="3612237" y="3313807"/>
                  <a:pt x="3538835" y="3120926"/>
                  <a:pt x="3476149" y="2923222"/>
                </a:cubicBezTo>
                <a:cubicBezTo>
                  <a:pt x="3465969" y="2890540"/>
                  <a:pt x="3448824" y="2859465"/>
                  <a:pt x="3432751" y="2828925"/>
                </a:cubicBezTo>
                <a:cubicBezTo>
                  <a:pt x="3419356" y="2804279"/>
                  <a:pt x="3397389" y="2789813"/>
                  <a:pt x="3368457" y="2785527"/>
                </a:cubicBezTo>
                <a:cubicBezTo>
                  <a:pt x="3354526" y="2783384"/>
                  <a:pt x="3336846" y="2783384"/>
                  <a:pt x="3328273" y="2774811"/>
                </a:cubicBezTo>
                <a:cubicBezTo>
                  <a:pt x="3280589" y="2727127"/>
                  <a:pt x="3218974" y="2715875"/>
                  <a:pt x="3157359" y="2706231"/>
                </a:cubicBezTo>
                <a:cubicBezTo>
                  <a:pt x="2934474" y="2670870"/>
                  <a:pt x="2709982" y="2661226"/>
                  <a:pt x="2484953" y="2652653"/>
                </a:cubicBezTo>
                <a:cubicBezTo>
                  <a:pt x="2463522" y="2651582"/>
                  <a:pt x="2451199" y="2657475"/>
                  <a:pt x="2442627" y="2677835"/>
                </a:cubicBezTo>
                <a:cubicBezTo>
                  <a:pt x="2423875" y="2722305"/>
                  <a:pt x="2394407" y="2754451"/>
                  <a:pt x="2341364" y="2756059"/>
                </a:cubicBezTo>
                <a:cubicBezTo>
                  <a:pt x="2327434" y="2756595"/>
                  <a:pt x="2313503" y="2761952"/>
                  <a:pt x="2299573" y="2765703"/>
                </a:cubicBezTo>
                <a:cubicBezTo>
                  <a:pt x="2209562" y="2789813"/>
                  <a:pt x="2130266" y="2829997"/>
                  <a:pt x="2062758" y="2899112"/>
                </a:cubicBezTo>
                <a:cubicBezTo>
                  <a:pt x="1990963" y="2971979"/>
                  <a:pt x="1911132" y="3037344"/>
                  <a:pt x="1831836" y="3102174"/>
                </a:cubicBezTo>
                <a:cubicBezTo>
                  <a:pt x="1785223" y="3140214"/>
                  <a:pt x="1743968" y="3182005"/>
                  <a:pt x="1720394" y="3237191"/>
                </a:cubicBezTo>
                <a:cubicBezTo>
                  <a:pt x="1689854" y="3308449"/>
                  <a:pt x="1663065" y="3381315"/>
                  <a:pt x="1637348" y="3454182"/>
                </a:cubicBezTo>
                <a:cubicBezTo>
                  <a:pt x="1630918" y="3472934"/>
                  <a:pt x="1628239" y="3498116"/>
                  <a:pt x="1635740" y="3516332"/>
                </a:cubicBezTo>
                <a:cubicBezTo>
                  <a:pt x="1657171" y="3571518"/>
                  <a:pt x="1664672" y="3627775"/>
                  <a:pt x="1660922" y="3686711"/>
                </a:cubicBezTo>
                <a:cubicBezTo>
                  <a:pt x="1658779" y="3716715"/>
                  <a:pt x="1659850" y="3747790"/>
                  <a:pt x="1662529" y="3777794"/>
                </a:cubicBezTo>
                <a:cubicBezTo>
                  <a:pt x="1665208" y="3807798"/>
                  <a:pt x="1668959" y="3838337"/>
                  <a:pt x="1677531" y="3867269"/>
                </a:cubicBezTo>
                <a:cubicBezTo>
                  <a:pt x="1713428" y="3986748"/>
                  <a:pt x="1794867" y="4070866"/>
                  <a:pt x="1893987" y="4141054"/>
                </a:cubicBezTo>
                <a:cubicBezTo>
                  <a:pt x="1901488" y="4146411"/>
                  <a:pt x="1908989" y="4151769"/>
                  <a:pt x="1919168" y="4159270"/>
                </a:cubicBezTo>
                <a:cubicBezTo>
                  <a:pt x="1813084" y="4204811"/>
                  <a:pt x="1709678" y="4207490"/>
                  <a:pt x="1605201" y="4178558"/>
                </a:cubicBezTo>
                <a:cubicBezTo>
                  <a:pt x="1591806" y="4174808"/>
                  <a:pt x="1582162" y="4158198"/>
                  <a:pt x="1570911" y="4147483"/>
                </a:cubicBezTo>
                <a:cubicBezTo>
                  <a:pt x="1571982" y="4146411"/>
                  <a:pt x="1573054" y="4144804"/>
                  <a:pt x="1574125" y="4143732"/>
                </a:cubicBezTo>
                <a:cubicBezTo>
                  <a:pt x="1565553" y="4142125"/>
                  <a:pt x="1557516" y="4140518"/>
                  <a:pt x="1555373" y="4139982"/>
                </a:cubicBezTo>
                <a:cubicBezTo>
                  <a:pt x="1550015" y="4118015"/>
                  <a:pt x="1548944" y="4099262"/>
                  <a:pt x="1541443" y="4083725"/>
                </a:cubicBezTo>
                <a:cubicBezTo>
                  <a:pt x="1530191" y="4061758"/>
                  <a:pt x="1514118" y="4041934"/>
                  <a:pt x="1500723" y="4021038"/>
                </a:cubicBezTo>
                <a:cubicBezTo>
                  <a:pt x="1490008" y="4003358"/>
                  <a:pt x="1475006" y="3999607"/>
                  <a:pt x="1456789" y="4006037"/>
                </a:cubicBezTo>
                <a:cubicBezTo>
                  <a:pt x="1433751" y="4014073"/>
                  <a:pt x="1425178" y="4007108"/>
                  <a:pt x="1423571" y="3982462"/>
                </a:cubicBezTo>
                <a:cubicBezTo>
                  <a:pt x="1411784" y="3823871"/>
                  <a:pt x="1401604" y="3665280"/>
                  <a:pt x="1386066" y="3507224"/>
                </a:cubicBezTo>
                <a:cubicBezTo>
                  <a:pt x="1372672" y="3375958"/>
                  <a:pt x="1352312" y="3244691"/>
                  <a:pt x="1305163" y="3120390"/>
                </a:cubicBezTo>
                <a:cubicBezTo>
                  <a:pt x="1283732" y="3063597"/>
                  <a:pt x="1289090" y="3012698"/>
                  <a:pt x="1311592" y="2960192"/>
                </a:cubicBezTo>
                <a:cubicBezTo>
                  <a:pt x="1319094" y="2942511"/>
                  <a:pt x="1328202" y="2924830"/>
                  <a:pt x="1336238" y="2907149"/>
                </a:cubicBezTo>
                <a:cubicBezTo>
                  <a:pt x="1229618" y="2986981"/>
                  <a:pt x="1124605" y="3067348"/>
                  <a:pt x="1024949" y="3154144"/>
                </a:cubicBezTo>
                <a:cubicBezTo>
                  <a:pt x="924758" y="3240941"/>
                  <a:pt x="854571" y="3353455"/>
                  <a:pt x="805815" y="3474006"/>
                </a:cubicBezTo>
                <a:cubicBezTo>
                  <a:pt x="731341" y="3657243"/>
                  <a:pt x="702945" y="3852267"/>
                  <a:pt x="685800" y="4048363"/>
                </a:cubicBezTo>
                <a:cubicBezTo>
                  <a:pt x="683121" y="4079439"/>
                  <a:pt x="691158" y="4107835"/>
                  <a:pt x="712589" y="4132481"/>
                </a:cubicBezTo>
                <a:cubicBezTo>
                  <a:pt x="730806" y="4152840"/>
                  <a:pt x="747951" y="4175343"/>
                  <a:pt x="764024" y="4197846"/>
                </a:cubicBezTo>
                <a:cubicBezTo>
                  <a:pt x="797243" y="4246067"/>
                  <a:pt x="808494" y="4258926"/>
                  <a:pt x="742057" y="4278749"/>
                </a:cubicBezTo>
                <a:cubicBezTo>
                  <a:pt x="740450" y="4279285"/>
                  <a:pt x="739914" y="4281428"/>
                  <a:pt x="738842" y="4282500"/>
                </a:cubicBezTo>
                <a:cubicBezTo>
                  <a:pt x="692229" y="4282500"/>
                  <a:pt x="646152" y="4282500"/>
                  <a:pt x="599539" y="4282500"/>
                </a:cubicBezTo>
                <a:cubicBezTo>
                  <a:pt x="580251" y="4280357"/>
                  <a:pt x="560963" y="4277678"/>
                  <a:pt x="541139" y="4276070"/>
                </a:cubicBezTo>
                <a:cubicBezTo>
                  <a:pt x="484346" y="4272320"/>
                  <a:pt x="433983" y="4256782"/>
                  <a:pt x="403979" y="4203204"/>
                </a:cubicBezTo>
                <a:cubicBezTo>
                  <a:pt x="398621" y="4194096"/>
                  <a:pt x="395407" y="4180701"/>
                  <a:pt x="398085" y="4170522"/>
                </a:cubicBezTo>
                <a:cubicBezTo>
                  <a:pt x="411480" y="4116407"/>
                  <a:pt x="412552" y="4061758"/>
                  <a:pt x="410944" y="4008180"/>
                </a:cubicBezTo>
                <a:cubicBezTo>
                  <a:pt x="390049" y="4002286"/>
                  <a:pt x="372904" y="3997464"/>
                  <a:pt x="353080" y="3991570"/>
                </a:cubicBezTo>
                <a:cubicBezTo>
                  <a:pt x="370225" y="3959959"/>
                  <a:pt x="385763" y="3933170"/>
                  <a:pt x="399693" y="3905310"/>
                </a:cubicBezTo>
                <a:cubicBezTo>
                  <a:pt x="465594" y="3770828"/>
                  <a:pt x="506849" y="3627775"/>
                  <a:pt x="541139" y="3482578"/>
                </a:cubicBezTo>
                <a:cubicBezTo>
                  <a:pt x="562035" y="3393103"/>
                  <a:pt x="574893" y="3302556"/>
                  <a:pt x="564178" y="3209330"/>
                </a:cubicBezTo>
                <a:cubicBezTo>
                  <a:pt x="557748" y="3150930"/>
                  <a:pt x="557213" y="3091458"/>
                  <a:pt x="557748" y="3033058"/>
                </a:cubicBezTo>
                <a:cubicBezTo>
                  <a:pt x="558284" y="2980016"/>
                  <a:pt x="576501" y="2934474"/>
                  <a:pt x="622042" y="2901256"/>
                </a:cubicBezTo>
                <a:cubicBezTo>
                  <a:pt x="654725" y="2877145"/>
                  <a:pt x="684728" y="2848213"/>
                  <a:pt x="715268" y="2820888"/>
                </a:cubicBezTo>
                <a:cubicBezTo>
                  <a:pt x="780633" y="2763024"/>
                  <a:pt x="822960" y="2690694"/>
                  <a:pt x="846534" y="2607112"/>
                </a:cubicBezTo>
                <a:cubicBezTo>
                  <a:pt x="874931" y="2505849"/>
                  <a:pt x="885646" y="2405122"/>
                  <a:pt x="851892" y="2301716"/>
                </a:cubicBezTo>
                <a:cubicBezTo>
                  <a:pt x="831532" y="2239030"/>
                  <a:pt x="818138" y="2174200"/>
                  <a:pt x="805279" y="2109371"/>
                </a:cubicBezTo>
                <a:cubicBezTo>
                  <a:pt x="776883" y="1965246"/>
                  <a:pt x="765096" y="1820049"/>
                  <a:pt x="804208" y="1676460"/>
                </a:cubicBezTo>
                <a:cubicBezTo>
                  <a:pt x="836355" y="1559124"/>
                  <a:pt x="892076" y="1450896"/>
                  <a:pt x="956905" y="1347490"/>
                </a:cubicBezTo>
                <a:cubicBezTo>
                  <a:pt x="962263" y="1338917"/>
                  <a:pt x="967621" y="1329809"/>
                  <a:pt x="973515" y="1320165"/>
                </a:cubicBezTo>
                <a:cubicBezTo>
                  <a:pt x="900113" y="1243548"/>
                  <a:pt x="829925" y="1166396"/>
                  <a:pt x="755452" y="1093530"/>
                </a:cubicBezTo>
                <a:cubicBezTo>
                  <a:pt x="674549" y="1014234"/>
                  <a:pt x="604897" y="925830"/>
                  <a:pt x="543282" y="832604"/>
                </a:cubicBezTo>
                <a:cubicBezTo>
                  <a:pt x="454343" y="697051"/>
                  <a:pt x="453271" y="548104"/>
                  <a:pt x="495598" y="397014"/>
                </a:cubicBezTo>
                <a:cubicBezTo>
                  <a:pt x="512207" y="337542"/>
                  <a:pt x="536317" y="279678"/>
                  <a:pt x="557748" y="220206"/>
                </a:cubicBezTo>
                <a:cubicBezTo>
                  <a:pt x="550783" y="225028"/>
                  <a:pt x="543818" y="229314"/>
                  <a:pt x="536853" y="234136"/>
                </a:cubicBezTo>
                <a:cubicBezTo>
                  <a:pt x="484346" y="271105"/>
                  <a:pt x="433447" y="310753"/>
                  <a:pt x="378797" y="344507"/>
                </a:cubicBezTo>
                <a:cubicBezTo>
                  <a:pt x="309146" y="387906"/>
                  <a:pt x="240030" y="432911"/>
                  <a:pt x="165556" y="466130"/>
                </a:cubicBezTo>
                <a:cubicBezTo>
                  <a:pt x="79296" y="504706"/>
                  <a:pt x="32683" y="477917"/>
                  <a:pt x="2679" y="389513"/>
                </a:cubicBezTo>
                <a:cubicBezTo>
                  <a:pt x="1607" y="386834"/>
                  <a:pt x="536" y="386298"/>
                  <a:pt x="0" y="385763"/>
                </a:cubicBezTo>
                <a:close/>
              </a:path>
            </a:pathLst>
          </a:custGeom>
          <a:solidFill>
            <a:schemeClr val="accent5"/>
          </a:solidFill>
          <a:ln w="535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13BBE2-C158-4B15-B45A-03FCD40EE979}"/>
              </a:ext>
            </a:extLst>
          </p:cNvPr>
          <p:cNvSpPr/>
          <p:nvPr/>
        </p:nvSpPr>
        <p:spPr>
          <a:xfrm>
            <a:off x="7972078" y="1573423"/>
            <a:ext cx="2787670" cy="1687756"/>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a:p>
        </p:txBody>
      </p:sp>
      <p:sp>
        <p:nvSpPr>
          <p:cNvPr id="12" name="Oval 4">
            <a:extLst>
              <a:ext uri="{FF2B5EF4-FFF2-40B4-BE49-F238E27FC236}">
                <a16:creationId xmlns:a16="http://schemas.microsoft.com/office/drawing/2014/main" id="{B21693B8-BC04-4553-A635-EE5474BFC57B}"/>
              </a:ext>
            </a:extLst>
          </p:cNvPr>
          <p:cNvSpPr/>
          <p:nvPr/>
        </p:nvSpPr>
        <p:spPr>
          <a:xfrm>
            <a:off x="3851367" y="4352327"/>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5">
            <a:extLst>
              <a:ext uri="{FF2B5EF4-FFF2-40B4-BE49-F238E27FC236}">
                <a16:creationId xmlns:a16="http://schemas.microsoft.com/office/drawing/2014/main" id="{98F2D96C-0202-4C88-B5FA-4AECDA6BE66B}"/>
              </a:ext>
            </a:extLst>
          </p:cNvPr>
          <p:cNvSpPr/>
          <p:nvPr/>
        </p:nvSpPr>
        <p:spPr>
          <a:xfrm>
            <a:off x="5079779" y="4352327"/>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Oval 6">
            <a:extLst>
              <a:ext uri="{FF2B5EF4-FFF2-40B4-BE49-F238E27FC236}">
                <a16:creationId xmlns:a16="http://schemas.microsoft.com/office/drawing/2014/main" id="{D9B2208F-4618-4EAA-88BD-09AB1B1CD7FE}"/>
              </a:ext>
            </a:extLst>
          </p:cNvPr>
          <p:cNvSpPr/>
          <p:nvPr/>
        </p:nvSpPr>
        <p:spPr>
          <a:xfrm>
            <a:off x="6308191" y="4352327"/>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Oval 7">
            <a:extLst>
              <a:ext uri="{FF2B5EF4-FFF2-40B4-BE49-F238E27FC236}">
                <a16:creationId xmlns:a16="http://schemas.microsoft.com/office/drawing/2014/main" id="{A03CA854-0847-411B-9B5E-9C79E5BBB000}"/>
              </a:ext>
            </a:extLst>
          </p:cNvPr>
          <p:cNvSpPr/>
          <p:nvPr/>
        </p:nvSpPr>
        <p:spPr>
          <a:xfrm>
            <a:off x="7536604" y="4352327"/>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Round Same Side Corner Rectangle 21">
            <a:extLst>
              <a:ext uri="{FF2B5EF4-FFF2-40B4-BE49-F238E27FC236}">
                <a16:creationId xmlns:a16="http://schemas.microsoft.com/office/drawing/2014/main" id="{33E61312-5C2E-4A55-BE31-97D4D1559C43}"/>
              </a:ext>
            </a:extLst>
          </p:cNvPr>
          <p:cNvSpPr/>
          <p:nvPr/>
        </p:nvSpPr>
        <p:spPr>
          <a:xfrm rot="10800000">
            <a:off x="6537000" y="4555755"/>
            <a:ext cx="285706" cy="322632"/>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ounded Rectangle 32">
            <a:extLst>
              <a:ext uri="{FF2B5EF4-FFF2-40B4-BE49-F238E27FC236}">
                <a16:creationId xmlns:a16="http://schemas.microsoft.com/office/drawing/2014/main" id="{3F331851-043B-4340-A21C-FAEE36DE33A9}"/>
              </a:ext>
            </a:extLst>
          </p:cNvPr>
          <p:cNvSpPr/>
          <p:nvPr/>
        </p:nvSpPr>
        <p:spPr>
          <a:xfrm>
            <a:off x="7728780" y="4544503"/>
            <a:ext cx="335647" cy="3356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ounded Rectangle 6">
            <a:extLst>
              <a:ext uri="{FF2B5EF4-FFF2-40B4-BE49-F238E27FC236}">
                <a16:creationId xmlns:a16="http://schemas.microsoft.com/office/drawing/2014/main" id="{46AA9CAB-EA11-4259-A983-8391551927EA}"/>
              </a:ext>
            </a:extLst>
          </p:cNvPr>
          <p:cNvSpPr/>
          <p:nvPr/>
        </p:nvSpPr>
        <p:spPr>
          <a:xfrm>
            <a:off x="4043461" y="4561904"/>
            <a:ext cx="347025" cy="352816"/>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Rectangle 9">
            <a:extLst>
              <a:ext uri="{FF2B5EF4-FFF2-40B4-BE49-F238E27FC236}">
                <a16:creationId xmlns:a16="http://schemas.microsoft.com/office/drawing/2014/main" id="{58D68C17-5972-4D1B-84A4-BC0BABC636A9}"/>
              </a:ext>
            </a:extLst>
          </p:cNvPr>
          <p:cNvSpPr/>
          <p:nvPr/>
        </p:nvSpPr>
        <p:spPr>
          <a:xfrm>
            <a:off x="5266763" y="4534051"/>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637783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smtClean="0"/>
              <a:t>Application of the model</a:t>
            </a:r>
            <a:endParaRPr lang="en-US" sz="4000" dirty="0"/>
          </a:p>
        </p:txBody>
      </p:sp>
      <p:sp>
        <p:nvSpPr>
          <p:cNvPr id="5" name="TextBox 4"/>
          <p:cNvSpPr txBox="1"/>
          <p:nvPr/>
        </p:nvSpPr>
        <p:spPr>
          <a:xfrm>
            <a:off x="1102870" y="1432063"/>
            <a:ext cx="8089256" cy="2800767"/>
          </a:xfrm>
          <a:prstGeom prst="rect">
            <a:avLst/>
          </a:prstGeom>
          <a:noFill/>
        </p:spPr>
        <p:txBody>
          <a:bodyPr wrap="square" rtlCol="0">
            <a:spAutoFit/>
          </a:bodyPr>
          <a:lstStyle/>
          <a:p>
            <a:r>
              <a:rPr lang="en-US" sz="2200" dirty="0" err="1" smtClean="0"/>
              <a:t>Trên</a:t>
            </a:r>
            <a:r>
              <a:rPr lang="en-US" sz="2200" dirty="0" smtClean="0"/>
              <a:t> t</a:t>
            </a:r>
            <a:r>
              <a:rPr lang="vi-VN" sz="2200" dirty="0" smtClean="0"/>
              <a:t>hực </a:t>
            </a:r>
            <a:r>
              <a:rPr lang="vi-VN" sz="2200" dirty="0"/>
              <a:t>tế: no_jump nhiều hơn </a:t>
            </a:r>
            <a:r>
              <a:rPr lang="en-US" sz="2200" dirty="0" err="1" smtClean="0"/>
              <a:t>rất</a:t>
            </a:r>
            <a:r>
              <a:rPr lang="en-US" sz="2200" dirty="0" smtClean="0"/>
              <a:t> </a:t>
            </a:r>
            <a:r>
              <a:rPr lang="vi-VN" sz="2200" dirty="0" smtClean="0"/>
              <a:t>nhiều </a:t>
            </a:r>
            <a:r>
              <a:rPr lang="vi-VN" sz="2200" dirty="0"/>
              <a:t>lần </a:t>
            </a:r>
            <a:r>
              <a:rPr lang="en-US" sz="2200" dirty="0" smtClean="0"/>
              <a:t>so </a:t>
            </a:r>
            <a:r>
              <a:rPr lang="en-US" sz="2200" dirty="0" err="1" smtClean="0"/>
              <a:t>với</a:t>
            </a:r>
            <a:r>
              <a:rPr lang="vi-VN" sz="2200" dirty="0" smtClean="0"/>
              <a:t> </a:t>
            </a:r>
            <a:r>
              <a:rPr lang="vi-VN" sz="2200" dirty="0"/>
              <a:t>jump</a:t>
            </a:r>
          </a:p>
          <a:p>
            <a:r>
              <a:rPr lang="en-US" sz="2200" dirty="0" smtClean="0">
                <a:sym typeface="Wingdings" panose="05000000000000000000" pitchFamily="2" charset="2"/>
              </a:rPr>
              <a:t> </a:t>
            </a:r>
            <a:r>
              <a:rPr lang="vi-VN" sz="2200" dirty="0" smtClean="0"/>
              <a:t>mô </a:t>
            </a:r>
            <a:r>
              <a:rPr lang="vi-VN" sz="2200" dirty="0"/>
              <a:t>hình có 2 mặt lợi hại:</a:t>
            </a:r>
          </a:p>
          <a:p>
            <a:pPr marL="342900" indent="-342900">
              <a:buFont typeface="Arial" panose="020B0604020202020204" pitchFamily="34" charset="0"/>
              <a:buChar char="•"/>
            </a:pPr>
            <a:r>
              <a:rPr lang="vi-VN" sz="2200" dirty="0"/>
              <a:t>Nếu thực tế là upward và dự đoán đúng </a:t>
            </a:r>
            <a:r>
              <a:rPr lang="en-US" sz="2200" dirty="0" smtClean="0">
                <a:sym typeface="Wingdings" panose="05000000000000000000" pitchFamily="2" charset="2"/>
              </a:rPr>
              <a:t></a:t>
            </a:r>
            <a:r>
              <a:rPr lang="vi-VN" sz="2200" dirty="0" smtClean="0"/>
              <a:t> </a:t>
            </a:r>
            <a:r>
              <a:rPr lang="vi-VN" sz="2200" dirty="0"/>
              <a:t>profit</a:t>
            </a:r>
          </a:p>
          <a:p>
            <a:pPr marL="342900" indent="-342900">
              <a:buFont typeface="Arial" panose="020B0604020202020204" pitchFamily="34" charset="0"/>
              <a:buChar char="•"/>
            </a:pPr>
            <a:r>
              <a:rPr lang="vi-VN" sz="2200" dirty="0"/>
              <a:t>Nếu dự đoán là upward mà thực tế là no jump </a:t>
            </a:r>
            <a:r>
              <a:rPr lang="en-US" sz="2200" dirty="0">
                <a:sym typeface="Wingdings" panose="05000000000000000000" pitchFamily="2" charset="2"/>
              </a:rPr>
              <a:t></a:t>
            </a:r>
            <a:r>
              <a:rPr lang="vi-VN" sz="2200" dirty="0" smtClean="0"/>
              <a:t> </a:t>
            </a:r>
            <a:r>
              <a:rPr lang="en-US" sz="2200" dirty="0" smtClean="0"/>
              <a:t>loss: </a:t>
            </a:r>
            <a:r>
              <a:rPr lang="vi-VN" sz="2200" dirty="0" smtClean="0"/>
              <a:t>lỗ </a:t>
            </a:r>
            <a:r>
              <a:rPr lang="vi-VN" sz="2200" dirty="0"/>
              <a:t>phí giao dịch, upward jump: thêm cả </a:t>
            </a:r>
            <a:r>
              <a:rPr lang="en-US" sz="2200" dirty="0" err="1" smtClean="0"/>
              <a:t>phần</a:t>
            </a:r>
            <a:r>
              <a:rPr lang="en-US" sz="2200" dirty="0" smtClean="0"/>
              <a:t> </a:t>
            </a:r>
            <a:r>
              <a:rPr lang="vi-VN" sz="2200" dirty="0" smtClean="0"/>
              <a:t>lỗ</a:t>
            </a:r>
            <a:r>
              <a:rPr lang="en-US" sz="2200" dirty="0" smtClean="0"/>
              <a:t> do </a:t>
            </a:r>
            <a:r>
              <a:rPr lang="en-US" sz="2200" dirty="0" err="1" smtClean="0"/>
              <a:t>giá</a:t>
            </a:r>
            <a:r>
              <a:rPr lang="en-US" sz="2200" dirty="0" smtClean="0"/>
              <a:t> </a:t>
            </a:r>
            <a:r>
              <a:rPr lang="en-US" sz="2200" dirty="0" err="1" smtClean="0"/>
              <a:t>tụt</a:t>
            </a:r>
            <a:r>
              <a:rPr lang="vi-VN" sz="2200" dirty="0" smtClean="0"/>
              <a:t>.</a:t>
            </a:r>
            <a:endParaRPr lang="vi-VN" sz="2200" dirty="0"/>
          </a:p>
          <a:p>
            <a:pPr marL="342900" indent="-342900">
              <a:buFont typeface="Arial" panose="020B0604020202020204" pitchFamily="34" charset="0"/>
              <a:buChar char="•"/>
            </a:pPr>
            <a:r>
              <a:rPr lang="vi-VN" sz="2200" dirty="0"/>
              <a:t>Nếu profit &gt; </a:t>
            </a:r>
            <a:r>
              <a:rPr lang="en-US" sz="2200" dirty="0" smtClean="0"/>
              <a:t>loss </a:t>
            </a:r>
            <a:r>
              <a:rPr lang="vi-VN" sz="2200" dirty="0" smtClean="0"/>
              <a:t>thì </a:t>
            </a:r>
            <a:r>
              <a:rPr lang="vi-VN" sz="2200" dirty="0"/>
              <a:t>model </a:t>
            </a:r>
            <a:r>
              <a:rPr lang="vi-VN" sz="2200" dirty="0" smtClean="0"/>
              <a:t>ok</a:t>
            </a:r>
            <a:r>
              <a:rPr lang="en-US" sz="2200" dirty="0" smtClean="0"/>
              <a:t>, </a:t>
            </a:r>
            <a:r>
              <a:rPr lang="en-US" sz="2200" dirty="0" err="1" smtClean="0"/>
              <a:t>có</a:t>
            </a:r>
            <a:r>
              <a:rPr lang="en-US" sz="2200" dirty="0" smtClean="0"/>
              <a:t> </a:t>
            </a:r>
            <a:r>
              <a:rPr lang="en-US" sz="2200" dirty="0" err="1" smtClean="0"/>
              <a:t>thể</a:t>
            </a:r>
            <a:r>
              <a:rPr lang="en-US" sz="2200" dirty="0" smtClean="0"/>
              <a:t> apply </a:t>
            </a:r>
            <a:r>
              <a:rPr lang="en-US" sz="2200" dirty="0" err="1" smtClean="0"/>
              <a:t>cho</a:t>
            </a:r>
            <a:r>
              <a:rPr lang="en-US" sz="2200" dirty="0" smtClean="0"/>
              <a:t> TTVN, </a:t>
            </a:r>
            <a:r>
              <a:rPr lang="en-US" sz="2200" dirty="0" err="1" smtClean="0"/>
              <a:t>đặc</a:t>
            </a:r>
            <a:r>
              <a:rPr lang="en-US" sz="2200" dirty="0" smtClean="0"/>
              <a:t> </a:t>
            </a:r>
            <a:r>
              <a:rPr lang="en-US" sz="2200" dirty="0" err="1" smtClean="0"/>
              <a:t>biệt</a:t>
            </a:r>
            <a:r>
              <a:rPr lang="en-US" sz="2200" dirty="0" smtClean="0"/>
              <a:t> </a:t>
            </a:r>
            <a:r>
              <a:rPr lang="en-US" sz="2200" dirty="0" err="1" smtClean="0"/>
              <a:t>là</a:t>
            </a:r>
            <a:r>
              <a:rPr lang="en-US" sz="2200" dirty="0" smtClean="0"/>
              <a:t> </a:t>
            </a:r>
            <a:r>
              <a:rPr lang="en-US" sz="2200" dirty="0" err="1" smtClean="0"/>
              <a:t>khi</a:t>
            </a:r>
            <a:r>
              <a:rPr lang="en-US" sz="2200" dirty="0" smtClean="0"/>
              <a:t> intraday </a:t>
            </a:r>
            <a:r>
              <a:rPr lang="en-US" sz="2200" dirty="0" smtClean="0"/>
              <a:t>trading </a:t>
            </a:r>
            <a:r>
              <a:rPr lang="en-US" sz="2200" dirty="0" err="1" smtClean="0"/>
              <a:t>có</a:t>
            </a:r>
            <a:r>
              <a:rPr lang="en-US" sz="2200" dirty="0" smtClean="0"/>
              <a:t> </a:t>
            </a:r>
            <a:r>
              <a:rPr lang="en-US" sz="2200" dirty="0" err="1" smtClean="0"/>
              <a:t>thể</a:t>
            </a:r>
            <a:r>
              <a:rPr lang="en-US" sz="2200" dirty="0" smtClean="0"/>
              <a:t> </a:t>
            </a:r>
            <a:r>
              <a:rPr lang="en-US" sz="2200" dirty="0" err="1" smtClean="0"/>
              <a:t>được</a:t>
            </a:r>
            <a:r>
              <a:rPr lang="en-US" sz="2200" dirty="0" smtClean="0"/>
              <a:t> </a:t>
            </a:r>
            <a:r>
              <a:rPr lang="en-US" sz="2200" dirty="0" err="1" smtClean="0"/>
              <a:t>thông</a:t>
            </a:r>
            <a:r>
              <a:rPr lang="en-US" sz="2200" dirty="0" smtClean="0"/>
              <a:t> qua </a:t>
            </a:r>
            <a:r>
              <a:rPr lang="en-US" sz="2200" dirty="0" err="1" smtClean="0"/>
              <a:t>trong</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tới</a:t>
            </a:r>
            <a:r>
              <a:rPr lang="en-US" sz="2200" dirty="0"/>
              <a:t>.</a:t>
            </a:r>
            <a:endParaRPr lang="en-US" sz="2200" dirty="0"/>
          </a:p>
        </p:txBody>
      </p:sp>
      <p:sp>
        <p:nvSpPr>
          <p:cNvPr id="7" name="Freeform 4">
            <a:extLst>
              <a:ext uri="{FF2B5EF4-FFF2-40B4-BE49-F238E27FC236}">
                <a16:creationId xmlns:a16="http://schemas.microsoft.com/office/drawing/2014/main" id="{C76DB998-D9F7-4821-B2C2-834A4AFD8F29}"/>
              </a:ext>
            </a:extLst>
          </p:cNvPr>
          <p:cNvSpPr/>
          <p:nvPr/>
        </p:nvSpPr>
        <p:spPr>
          <a:xfrm>
            <a:off x="9192126" y="1216323"/>
            <a:ext cx="2311213" cy="1680802"/>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grpSp>
        <p:nvGrpSpPr>
          <p:cNvPr id="6" name="Group 5"/>
          <p:cNvGrpSpPr/>
          <p:nvPr/>
        </p:nvGrpSpPr>
        <p:grpSpPr>
          <a:xfrm>
            <a:off x="5027551" y="4385120"/>
            <a:ext cx="6371928" cy="1912030"/>
            <a:chOff x="610419" y="1293182"/>
            <a:chExt cx="10343130" cy="2792614"/>
          </a:xfrm>
        </p:grpSpPr>
        <p:grpSp>
          <p:nvGrpSpPr>
            <p:cNvPr id="16" name="Group 15">
              <a:extLst>
                <a:ext uri="{FF2B5EF4-FFF2-40B4-BE49-F238E27FC236}">
                  <a16:creationId xmlns:a16="http://schemas.microsoft.com/office/drawing/2014/main" id="{D5EEAB8B-7EC6-4530-A6DB-AE1BDABF106B}"/>
                </a:ext>
              </a:extLst>
            </p:cNvPr>
            <p:cNvGrpSpPr/>
            <p:nvPr/>
          </p:nvGrpSpPr>
          <p:grpSpPr>
            <a:xfrm>
              <a:off x="610419" y="2852936"/>
              <a:ext cx="4848022" cy="1232860"/>
              <a:chOff x="-568416" y="1916832"/>
              <a:chExt cx="4104456" cy="1152128"/>
            </a:xfrm>
          </p:grpSpPr>
          <p:sp>
            <p:nvSpPr>
              <p:cNvPr id="17" name="Right Arrow 8">
                <a:extLst>
                  <a:ext uri="{FF2B5EF4-FFF2-40B4-BE49-F238E27FC236}">
                    <a16:creationId xmlns:a16="http://schemas.microsoft.com/office/drawing/2014/main" id="{8D64A2B9-E15E-4AE8-9F43-47980CC8459A}"/>
                  </a:ext>
                </a:extLst>
              </p:cNvPr>
              <p:cNvSpPr/>
              <p:nvPr/>
            </p:nvSpPr>
            <p:spPr>
              <a:xfrm>
                <a:off x="-568416" y="1916832"/>
                <a:ext cx="4104456" cy="1152128"/>
              </a:xfrm>
              <a:prstGeom prst="rightArrow">
                <a:avLst>
                  <a:gd name="adj1" fmla="val 68188"/>
                  <a:gd name="adj2" fmla="val 50000"/>
                </a:avLst>
              </a:prstGeom>
              <a:gradFill flip="none" rotWithShape="1">
                <a:gsLst>
                  <a:gs pos="46000">
                    <a:schemeClr val="accent5"/>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TextBox 17">
                <a:extLst>
                  <a:ext uri="{FF2B5EF4-FFF2-40B4-BE49-F238E27FC236}">
                    <a16:creationId xmlns:a16="http://schemas.microsoft.com/office/drawing/2014/main" id="{9255205C-389D-44AB-B1CD-72C73B6282DA}"/>
                  </a:ext>
                </a:extLst>
              </p:cNvPr>
              <p:cNvSpPr txBox="1"/>
              <p:nvPr/>
            </p:nvSpPr>
            <p:spPr>
              <a:xfrm>
                <a:off x="633925" y="2250832"/>
                <a:ext cx="2326398" cy="517720"/>
              </a:xfrm>
              <a:prstGeom prst="rect">
                <a:avLst/>
              </a:prstGeom>
              <a:noFill/>
            </p:spPr>
            <p:txBody>
              <a:bodyPr wrap="square" lIns="0" tIns="0" rIns="0" bIns="0" rtlCol="0" anchor="b">
                <a:spAutoFit/>
              </a:bodyPr>
              <a:lstStyle/>
              <a:p>
                <a:pPr algn="r"/>
                <a:r>
                  <a:rPr lang="en-US" altLang="ko-KR" sz="3600" b="1" dirty="0" smtClean="0">
                    <a:solidFill>
                      <a:schemeClr val="bg1"/>
                    </a:solidFill>
                  </a:rPr>
                  <a:t>EZ PROFIT</a:t>
                </a:r>
                <a:endParaRPr lang="ko-KR" altLang="en-US" sz="3600" b="1" dirty="0">
                  <a:solidFill>
                    <a:schemeClr val="bg1"/>
                  </a:solidFill>
                </a:endParaRPr>
              </a:p>
            </p:txBody>
          </p:sp>
        </p:grpSp>
        <p:grpSp>
          <p:nvGrpSpPr>
            <p:cNvPr id="19" name="Group 18">
              <a:extLst>
                <a:ext uri="{FF2B5EF4-FFF2-40B4-BE49-F238E27FC236}">
                  <a16:creationId xmlns:a16="http://schemas.microsoft.com/office/drawing/2014/main" id="{5B9442DD-FA9B-4322-A722-42CFBB7F7934}"/>
                </a:ext>
              </a:extLst>
            </p:cNvPr>
            <p:cNvGrpSpPr/>
            <p:nvPr/>
          </p:nvGrpSpPr>
          <p:grpSpPr>
            <a:xfrm>
              <a:off x="6105527" y="2852936"/>
              <a:ext cx="4848022" cy="1232860"/>
              <a:chOff x="4694684" y="1960632"/>
              <a:chExt cx="4104456" cy="1152128"/>
            </a:xfrm>
          </p:grpSpPr>
          <p:sp>
            <p:nvSpPr>
              <p:cNvPr id="20" name="Right Arrow 11">
                <a:extLst>
                  <a:ext uri="{FF2B5EF4-FFF2-40B4-BE49-F238E27FC236}">
                    <a16:creationId xmlns:a16="http://schemas.microsoft.com/office/drawing/2014/main" id="{B0D2A67D-333B-479A-BC22-E808AC988248}"/>
                  </a:ext>
                </a:extLst>
              </p:cNvPr>
              <p:cNvSpPr/>
              <p:nvPr/>
            </p:nvSpPr>
            <p:spPr>
              <a:xfrm rot="10800000">
                <a:off x="4694684" y="1960632"/>
                <a:ext cx="4104456" cy="1152128"/>
              </a:xfrm>
              <a:prstGeom prst="rightArrow">
                <a:avLst>
                  <a:gd name="adj1" fmla="val 68188"/>
                  <a:gd name="adj2" fmla="val 50000"/>
                </a:avLst>
              </a:prstGeom>
              <a:gradFill flip="none" rotWithShape="1">
                <a:gsLst>
                  <a:gs pos="46000">
                    <a:schemeClr val="accent6"/>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TextBox 20">
                <a:extLst>
                  <a:ext uri="{FF2B5EF4-FFF2-40B4-BE49-F238E27FC236}">
                    <a16:creationId xmlns:a16="http://schemas.microsoft.com/office/drawing/2014/main" id="{2011619B-9067-451B-A356-0C6DD0F40217}"/>
                  </a:ext>
                </a:extLst>
              </p:cNvPr>
              <p:cNvSpPr txBox="1"/>
              <p:nvPr/>
            </p:nvSpPr>
            <p:spPr>
              <a:xfrm>
                <a:off x="5272684" y="2294633"/>
                <a:ext cx="2327159" cy="517720"/>
              </a:xfrm>
              <a:prstGeom prst="rect">
                <a:avLst/>
              </a:prstGeom>
              <a:noFill/>
            </p:spPr>
            <p:txBody>
              <a:bodyPr wrap="square" lIns="0" tIns="0" rIns="0" bIns="0" rtlCol="0" anchor="b">
                <a:spAutoFit/>
              </a:bodyPr>
              <a:lstStyle/>
              <a:p>
                <a:r>
                  <a:rPr lang="en-US" altLang="ko-KR" sz="3600" b="1" dirty="0" smtClean="0">
                    <a:solidFill>
                      <a:schemeClr val="bg1"/>
                    </a:solidFill>
                  </a:rPr>
                  <a:t>IDI LOSS</a:t>
                </a:r>
                <a:endParaRPr lang="ko-KR" altLang="en-US" sz="3600" b="1" dirty="0">
                  <a:solidFill>
                    <a:schemeClr val="bg1"/>
                  </a:solidFill>
                </a:endParaRPr>
              </a:p>
            </p:txBody>
          </p:sp>
        </p:grpSp>
        <p:sp>
          <p:nvSpPr>
            <p:cNvPr id="22" name="Freeform: Shape 9">
              <a:extLst>
                <a:ext uri="{FF2B5EF4-FFF2-40B4-BE49-F238E27FC236}">
                  <a16:creationId xmlns:a16="http://schemas.microsoft.com/office/drawing/2014/main" id="{61DF8754-4B24-4317-AF43-E14AA18F5F3F}"/>
                </a:ext>
              </a:extLst>
            </p:cNvPr>
            <p:cNvSpPr/>
            <p:nvPr/>
          </p:nvSpPr>
          <p:spPr>
            <a:xfrm>
              <a:off x="1073458" y="1293182"/>
              <a:ext cx="2636361" cy="1987633"/>
            </a:xfrm>
            <a:custGeom>
              <a:avLst/>
              <a:gdLst>
                <a:gd name="connsiteX0" fmla="*/ 0 w 6857999"/>
                <a:gd name="connsiteY0" fmla="*/ 385763 h 4280892"/>
                <a:gd name="connsiteX1" fmla="*/ 0 w 6857999"/>
                <a:gd name="connsiteY1" fmla="*/ 294680 h 4280892"/>
                <a:gd name="connsiteX2" fmla="*/ 19288 w 6857999"/>
                <a:gd name="connsiteY2" fmla="*/ 183773 h 4280892"/>
                <a:gd name="connsiteX3" fmla="*/ 31075 w 6857999"/>
                <a:gd name="connsiteY3" fmla="*/ 199846 h 4280892"/>
                <a:gd name="connsiteX4" fmla="*/ 38040 w 6857999"/>
                <a:gd name="connsiteY4" fmla="*/ 311825 h 4280892"/>
                <a:gd name="connsiteX5" fmla="*/ 56793 w 6857999"/>
                <a:gd name="connsiteY5" fmla="*/ 392192 h 4280892"/>
                <a:gd name="connsiteX6" fmla="*/ 106085 w 6857999"/>
                <a:gd name="connsiteY6" fmla="*/ 413623 h 4280892"/>
                <a:gd name="connsiteX7" fmla="*/ 169843 w 6857999"/>
                <a:gd name="connsiteY7" fmla="*/ 380941 h 4280892"/>
                <a:gd name="connsiteX8" fmla="*/ 362188 w 6857999"/>
                <a:gd name="connsiteY8" fmla="*/ 227707 h 4280892"/>
                <a:gd name="connsiteX9" fmla="*/ 648295 w 6857999"/>
                <a:gd name="connsiteY9" fmla="*/ 0 h 4280892"/>
                <a:gd name="connsiteX10" fmla="*/ 685800 w 6857999"/>
                <a:gd name="connsiteY10" fmla="*/ 0 h 4280892"/>
                <a:gd name="connsiteX11" fmla="*/ 727591 w 6857999"/>
                <a:gd name="connsiteY11" fmla="*/ 27325 h 4280892"/>
                <a:gd name="connsiteX12" fmla="*/ 750094 w 6857999"/>
                <a:gd name="connsiteY12" fmla="*/ 152698 h 4280892"/>
                <a:gd name="connsiteX13" fmla="*/ 643473 w 6857999"/>
                <a:gd name="connsiteY13" fmla="*/ 530423 h 4280892"/>
                <a:gd name="connsiteX14" fmla="*/ 752773 w 6857999"/>
                <a:gd name="connsiteY14" fmla="*/ 862608 h 4280892"/>
                <a:gd name="connsiteX15" fmla="*/ 1143893 w 6857999"/>
                <a:gd name="connsiteY15" fmla="*/ 1106388 h 4280892"/>
                <a:gd name="connsiteX16" fmla="*/ 1171754 w 6857999"/>
                <a:gd name="connsiteY16" fmla="*/ 1099959 h 4280892"/>
                <a:gd name="connsiteX17" fmla="*/ 1309449 w 6857999"/>
                <a:gd name="connsiteY17" fmla="*/ 1012627 h 4280892"/>
                <a:gd name="connsiteX18" fmla="*/ 1481971 w 6857999"/>
                <a:gd name="connsiteY18" fmla="*/ 971907 h 4280892"/>
                <a:gd name="connsiteX19" fmla="*/ 1717715 w 6857999"/>
                <a:gd name="connsiteY19" fmla="*/ 966549 h 4280892"/>
                <a:gd name="connsiteX20" fmla="*/ 2466201 w 6857999"/>
                <a:gd name="connsiteY20" fmla="*/ 872788 h 4280892"/>
                <a:gd name="connsiteX21" fmla="*/ 2814995 w 6857999"/>
                <a:gd name="connsiteY21" fmla="*/ 758131 h 4280892"/>
                <a:gd name="connsiteX22" fmla="*/ 2988052 w 6857999"/>
                <a:gd name="connsiteY22" fmla="*/ 681514 h 4280892"/>
                <a:gd name="connsiteX23" fmla="*/ 3538835 w 6857999"/>
                <a:gd name="connsiteY23" fmla="*/ 482203 h 4280892"/>
                <a:gd name="connsiteX24" fmla="*/ 4148554 w 6857999"/>
                <a:gd name="connsiteY24" fmla="*/ 397550 h 4280892"/>
                <a:gd name="connsiteX25" fmla="*/ 4542889 w 6857999"/>
                <a:gd name="connsiteY25" fmla="*/ 503634 h 4280892"/>
                <a:gd name="connsiteX26" fmla="*/ 5078671 w 6857999"/>
                <a:gd name="connsiteY26" fmla="*/ 733485 h 4280892"/>
                <a:gd name="connsiteX27" fmla="*/ 5504617 w 6857999"/>
                <a:gd name="connsiteY27" fmla="*/ 1057096 h 4280892"/>
                <a:gd name="connsiteX28" fmla="*/ 5889307 w 6857999"/>
                <a:gd name="connsiteY28" fmla="*/ 1495901 h 4280892"/>
                <a:gd name="connsiteX29" fmla="*/ 5910739 w 6857999"/>
                <a:gd name="connsiteY29" fmla="*/ 1520547 h 4280892"/>
                <a:gd name="connsiteX30" fmla="*/ 6204347 w 6857999"/>
                <a:gd name="connsiteY30" fmla="*/ 1357670 h 4280892"/>
                <a:gd name="connsiteX31" fmla="*/ 6438483 w 6857999"/>
                <a:gd name="connsiteY31" fmla="*/ 1313200 h 4280892"/>
                <a:gd name="connsiteX32" fmla="*/ 6787813 w 6857999"/>
                <a:gd name="connsiteY32" fmla="*/ 1247299 h 4280892"/>
                <a:gd name="connsiteX33" fmla="*/ 6858000 w 6857999"/>
                <a:gd name="connsiteY33" fmla="*/ 1232833 h 4280892"/>
                <a:gd name="connsiteX34" fmla="*/ 6858000 w 6857999"/>
                <a:gd name="connsiteY34" fmla="*/ 1243548 h 4280892"/>
                <a:gd name="connsiteX35" fmla="*/ 6701016 w 6857999"/>
                <a:gd name="connsiteY35" fmla="*/ 1390352 h 4280892"/>
                <a:gd name="connsiteX36" fmla="*/ 6473309 w 6857999"/>
                <a:gd name="connsiteY36" fmla="*/ 1482507 h 4280892"/>
                <a:gd name="connsiteX37" fmla="*/ 6267033 w 6857999"/>
                <a:gd name="connsiteY37" fmla="*/ 1586448 h 4280892"/>
                <a:gd name="connsiteX38" fmla="*/ 6249353 w 6857999"/>
                <a:gd name="connsiteY38" fmla="*/ 1602522 h 4280892"/>
                <a:gd name="connsiteX39" fmla="*/ 6377405 w 6857999"/>
                <a:gd name="connsiteY39" fmla="*/ 1627168 h 4280892"/>
                <a:gd name="connsiteX40" fmla="*/ 6774418 w 6857999"/>
                <a:gd name="connsiteY40" fmla="*/ 1617524 h 4280892"/>
                <a:gd name="connsiteX41" fmla="*/ 6791563 w 6857999"/>
                <a:gd name="connsiteY41" fmla="*/ 1618595 h 4280892"/>
                <a:gd name="connsiteX42" fmla="*/ 6787277 w 6857999"/>
                <a:gd name="connsiteY42" fmla="*/ 1640027 h 4280892"/>
                <a:gd name="connsiteX43" fmla="*/ 6644223 w 6857999"/>
                <a:gd name="connsiteY43" fmla="*/ 1735931 h 4280892"/>
                <a:gd name="connsiteX44" fmla="*/ 6345258 w 6857999"/>
                <a:gd name="connsiteY44" fmla="*/ 1795403 h 4280892"/>
                <a:gd name="connsiteX45" fmla="*/ 6196310 w 6857999"/>
                <a:gd name="connsiteY45" fmla="*/ 1828621 h 4280892"/>
                <a:gd name="connsiteX46" fmla="*/ 6195775 w 6857999"/>
                <a:gd name="connsiteY46" fmla="*/ 1835587 h 4280892"/>
                <a:gd name="connsiteX47" fmla="*/ 6201668 w 6857999"/>
                <a:gd name="connsiteY47" fmla="*/ 1844695 h 4280892"/>
                <a:gd name="connsiteX48" fmla="*/ 6279356 w 6857999"/>
                <a:gd name="connsiteY48" fmla="*/ 2128659 h 4280892"/>
                <a:gd name="connsiteX49" fmla="*/ 6220956 w 6857999"/>
                <a:gd name="connsiteY49" fmla="*/ 2187059 h 4280892"/>
                <a:gd name="connsiteX50" fmla="*/ 6104692 w 6857999"/>
                <a:gd name="connsiteY50" fmla="*/ 2246531 h 4280892"/>
                <a:gd name="connsiteX51" fmla="*/ 5831443 w 6857999"/>
                <a:gd name="connsiteY51" fmla="*/ 2595860 h 4280892"/>
                <a:gd name="connsiteX52" fmla="*/ 5682496 w 6857999"/>
                <a:gd name="connsiteY52" fmla="*/ 2894826 h 4280892"/>
                <a:gd name="connsiteX53" fmla="*/ 5555516 w 6857999"/>
                <a:gd name="connsiteY53" fmla="*/ 2977872 h 4280892"/>
                <a:gd name="connsiteX54" fmla="*/ 5404425 w 6857999"/>
                <a:gd name="connsiteY54" fmla="*/ 2959120 h 4280892"/>
                <a:gd name="connsiteX55" fmla="*/ 5351919 w 6857999"/>
                <a:gd name="connsiteY55" fmla="*/ 2967157 h 4280892"/>
                <a:gd name="connsiteX56" fmla="*/ 5217438 w 6857999"/>
                <a:gd name="connsiteY56" fmla="*/ 2914650 h 4280892"/>
                <a:gd name="connsiteX57" fmla="*/ 5168682 w 6857999"/>
                <a:gd name="connsiteY57" fmla="*/ 2826246 h 4280892"/>
                <a:gd name="connsiteX58" fmla="*/ 5089922 w 6857999"/>
                <a:gd name="connsiteY58" fmla="*/ 2592110 h 4280892"/>
                <a:gd name="connsiteX59" fmla="*/ 5090993 w 6857999"/>
                <a:gd name="connsiteY59" fmla="*/ 2573357 h 4280892"/>
                <a:gd name="connsiteX60" fmla="*/ 5060990 w 6857999"/>
                <a:gd name="connsiteY60" fmla="*/ 2535853 h 4280892"/>
                <a:gd name="connsiteX61" fmla="*/ 4976336 w 6857999"/>
                <a:gd name="connsiteY61" fmla="*/ 2532102 h 4280892"/>
                <a:gd name="connsiteX62" fmla="*/ 4941510 w 6857999"/>
                <a:gd name="connsiteY62" fmla="*/ 2543889 h 4280892"/>
                <a:gd name="connsiteX63" fmla="*/ 4831675 w 6857999"/>
                <a:gd name="connsiteY63" fmla="*/ 2641937 h 4280892"/>
                <a:gd name="connsiteX64" fmla="*/ 4483954 w 6857999"/>
                <a:gd name="connsiteY64" fmla="*/ 2746415 h 4280892"/>
                <a:gd name="connsiteX65" fmla="*/ 4415909 w 6857999"/>
                <a:gd name="connsiteY65" fmla="*/ 2740521 h 4280892"/>
                <a:gd name="connsiteX66" fmla="*/ 4428768 w 6857999"/>
                <a:gd name="connsiteY66" fmla="*/ 2784455 h 4280892"/>
                <a:gd name="connsiteX67" fmla="*/ 4543425 w 6857999"/>
                <a:gd name="connsiteY67" fmla="*/ 3031450 h 4280892"/>
                <a:gd name="connsiteX68" fmla="*/ 4561106 w 6857999"/>
                <a:gd name="connsiteY68" fmla="*/ 3171825 h 4280892"/>
                <a:gd name="connsiteX69" fmla="*/ 4536460 w 6857999"/>
                <a:gd name="connsiteY69" fmla="*/ 3566160 h 4280892"/>
                <a:gd name="connsiteX70" fmla="*/ 4512885 w 6857999"/>
                <a:gd name="connsiteY70" fmla="*/ 3666351 h 4280892"/>
                <a:gd name="connsiteX71" fmla="*/ 4464665 w 6857999"/>
                <a:gd name="connsiteY71" fmla="*/ 3719929 h 4280892"/>
                <a:gd name="connsiteX72" fmla="*/ 4225707 w 6857999"/>
                <a:gd name="connsiteY72" fmla="*/ 3939064 h 4280892"/>
                <a:gd name="connsiteX73" fmla="*/ 4172664 w 6857999"/>
                <a:gd name="connsiteY73" fmla="*/ 3994249 h 4280892"/>
                <a:gd name="connsiteX74" fmla="*/ 4166235 w 6857999"/>
                <a:gd name="connsiteY74" fmla="*/ 3958352 h 4280892"/>
                <a:gd name="connsiteX75" fmla="*/ 4151769 w 6857999"/>
                <a:gd name="connsiteY75" fmla="*/ 3836194 h 4280892"/>
                <a:gd name="connsiteX76" fmla="*/ 4193560 w 6857999"/>
                <a:gd name="connsiteY76" fmla="*/ 3699034 h 4280892"/>
                <a:gd name="connsiteX77" fmla="*/ 4251424 w 6857999"/>
                <a:gd name="connsiteY77" fmla="*/ 3642241 h 4280892"/>
                <a:gd name="connsiteX78" fmla="*/ 4287857 w 6857999"/>
                <a:gd name="connsiteY78" fmla="*/ 3568839 h 4280892"/>
                <a:gd name="connsiteX79" fmla="*/ 4299109 w 6857999"/>
                <a:gd name="connsiteY79" fmla="*/ 3544729 h 4280892"/>
                <a:gd name="connsiteX80" fmla="*/ 4343579 w 6857999"/>
                <a:gd name="connsiteY80" fmla="*/ 3332560 h 4280892"/>
                <a:gd name="connsiteX81" fmla="*/ 4320004 w 6857999"/>
                <a:gd name="connsiteY81" fmla="*/ 3237726 h 4280892"/>
                <a:gd name="connsiteX82" fmla="*/ 3988891 w 6857999"/>
                <a:gd name="connsiteY82" fmla="*/ 2902327 h 4280892"/>
                <a:gd name="connsiteX83" fmla="*/ 3910131 w 6857999"/>
                <a:gd name="connsiteY83" fmla="*/ 2934474 h 4280892"/>
                <a:gd name="connsiteX84" fmla="*/ 3910667 w 6857999"/>
                <a:gd name="connsiteY84" fmla="*/ 3173432 h 4280892"/>
                <a:gd name="connsiteX85" fmla="*/ 3930491 w 6857999"/>
                <a:gd name="connsiteY85" fmla="*/ 3329345 h 4280892"/>
                <a:gd name="connsiteX86" fmla="*/ 3931027 w 6857999"/>
                <a:gd name="connsiteY86" fmla="*/ 3424714 h 4280892"/>
                <a:gd name="connsiteX87" fmla="*/ 3949779 w 6857999"/>
                <a:gd name="connsiteY87" fmla="*/ 3727430 h 4280892"/>
                <a:gd name="connsiteX88" fmla="*/ 4055864 w 6857999"/>
                <a:gd name="connsiteY88" fmla="*/ 3990499 h 4280892"/>
                <a:gd name="connsiteX89" fmla="*/ 4074616 w 6857999"/>
                <a:gd name="connsiteY89" fmla="*/ 4015681 h 4280892"/>
                <a:gd name="connsiteX90" fmla="*/ 4225171 w 6857999"/>
                <a:gd name="connsiteY90" fmla="*/ 4152305 h 4280892"/>
                <a:gd name="connsiteX91" fmla="*/ 4225171 w 6857999"/>
                <a:gd name="connsiteY91" fmla="*/ 4191953 h 4280892"/>
                <a:gd name="connsiteX92" fmla="*/ 4086939 w 6857999"/>
                <a:gd name="connsiteY92" fmla="*/ 4230529 h 4280892"/>
                <a:gd name="connsiteX93" fmla="*/ 3892986 w 6857999"/>
                <a:gd name="connsiteY93" fmla="*/ 4178558 h 4280892"/>
                <a:gd name="connsiteX94" fmla="*/ 3863518 w 6857999"/>
                <a:gd name="connsiteY94" fmla="*/ 4149090 h 4280892"/>
                <a:gd name="connsiteX95" fmla="*/ 3807797 w 6857999"/>
                <a:gd name="connsiteY95" fmla="*/ 4004429 h 4280892"/>
                <a:gd name="connsiteX96" fmla="*/ 3767614 w 6857999"/>
                <a:gd name="connsiteY96" fmla="*/ 3960495 h 4280892"/>
                <a:gd name="connsiteX97" fmla="*/ 3746183 w 6857999"/>
                <a:gd name="connsiteY97" fmla="*/ 3930491 h 4280892"/>
                <a:gd name="connsiteX98" fmla="*/ 3727966 w 6857999"/>
                <a:gd name="connsiteY98" fmla="*/ 3687782 h 4280892"/>
                <a:gd name="connsiteX99" fmla="*/ 3690461 w 6857999"/>
                <a:gd name="connsiteY99" fmla="*/ 3505617 h 4280892"/>
                <a:gd name="connsiteX100" fmla="*/ 3476149 w 6857999"/>
                <a:gd name="connsiteY100" fmla="*/ 2923222 h 4280892"/>
                <a:gd name="connsiteX101" fmla="*/ 3432751 w 6857999"/>
                <a:gd name="connsiteY101" fmla="*/ 2828925 h 4280892"/>
                <a:gd name="connsiteX102" fmla="*/ 3368457 w 6857999"/>
                <a:gd name="connsiteY102" fmla="*/ 2785527 h 4280892"/>
                <a:gd name="connsiteX103" fmla="*/ 3328273 w 6857999"/>
                <a:gd name="connsiteY103" fmla="*/ 2774811 h 4280892"/>
                <a:gd name="connsiteX104" fmla="*/ 3157359 w 6857999"/>
                <a:gd name="connsiteY104" fmla="*/ 2706231 h 4280892"/>
                <a:gd name="connsiteX105" fmla="*/ 2484953 w 6857999"/>
                <a:gd name="connsiteY105" fmla="*/ 2652653 h 4280892"/>
                <a:gd name="connsiteX106" fmla="*/ 2442627 w 6857999"/>
                <a:gd name="connsiteY106" fmla="*/ 2677835 h 4280892"/>
                <a:gd name="connsiteX107" fmla="*/ 2341364 w 6857999"/>
                <a:gd name="connsiteY107" fmla="*/ 2756059 h 4280892"/>
                <a:gd name="connsiteX108" fmla="*/ 2299573 w 6857999"/>
                <a:gd name="connsiteY108" fmla="*/ 2765703 h 4280892"/>
                <a:gd name="connsiteX109" fmla="*/ 2062758 w 6857999"/>
                <a:gd name="connsiteY109" fmla="*/ 2899112 h 4280892"/>
                <a:gd name="connsiteX110" fmla="*/ 1831836 w 6857999"/>
                <a:gd name="connsiteY110" fmla="*/ 3102174 h 4280892"/>
                <a:gd name="connsiteX111" fmla="*/ 1720394 w 6857999"/>
                <a:gd name="connsiteY111" fmla="*/ 3237191 h 4280892"/>
                <a:gd name="connsiteX112" fmla="*/ 1637348 w 6857999"/>
                <a:gd name="connsiteY112" fmla="*/ 3454182 h 4280892"/>
                <a:gd name="connsiteX113" fmla="*/ 1635740 w 6857999"/>
                <a:gd name="connsiteY113" fmla="*/ 3516332 h 4280892"/>
                <a:gd name="connsiteX114" fmla="*/ 1660922 w 6857999"/>
                <a:gd name="connsiteY114" fmla="*/ 3686711 h 4280892"/>
                <a:gd name="connsiteX115" fmla="*/ 1662529 w 6857999"/>
                <a:gd name="connsiteY115" fmla="*/ 3777794 h 4280892"/>
                <a:gd name="connsiteX116" fmla="*/ 1677531 w 6857999"/>
                <a:gd name="connsiteY116" fmla="*/ 3867269 h 4280892"/>
                <a:gd name="connsiteX117" fmla="*/ 1893987 w 6857999"/>
                <a:gd name="connsiteY117" fmla="*/ 4141054 h 4280892"/>
                <a:gd name="connsiteX118" fmla="*/ 1919168 w 6857999"/>
                <a:gd name="connsiteY118" fmla="*/ 4159270 h 4280892"/>
                <a:gd name="connsiteX119" fmla="*/ 1605201 w 6857999"/>
                <a:gd name="connsiteY119" fmla="*/ 4178558 h 4280892"/>
                <a:gd name="connsiteX120" fmla="*/ 1570911 w 6857999"/>
                <a:gd name="connsiteY120" fmla="*/ 4147483 h 4280892"/>
                <a:gd name="connsiteX121" fmla="*/ 1574125 w 6857999"/>
                <a:gd name="connsiteY121" fmla="*/ 4143732 h 4280892"/>
                <a:gd name="connsiteX122" fmla="*/ 1555373 w 6857999"/>
                <a:gd name="connsiteY122" fmla="*/ 4139982 h 4280892"/>
                <a:gd name="connsiteX123" fmla="*/ 1541443 w 6857999"/>
                <a:gd name="connsiteY123" fmla="*/ 4083725 h 4280892"/>
                <a:gd name="connsiteX124" fmla="*/ 1500723 w 6857999"/>
                <a:gd name="connsiteY124" fmla="*/ 4021038 h 4280892"/>
                <a:gd name="connsiteX125" fmla="*/ 1456789 w 6857999"/>
                <a:gd name="connsiteY125" fmla="*/ 4006037 h 4280892"/>
                <a:gd name="connsiteX126" fmla="*/ 1423571 w 6857999"/>
                <a:gd name="connsiteY126" fmla="*/ 3982462 h 4280892"/>
                <a:gd name="connsiteX127" fmla="*/ 1386066 w 6857999"/>
                <a:gd name="connsiteY127" fmla="*/ 3507224 h 4280892"/>
                <a:gd name="connsiteX128" fmla="*/ 1305163 w 6857999"/>
                <a:gd name="connsiteY128" fmla="*/ 3120390 h 4280892"/>
                <a:gd name="connsiteX129" fmla="*/ 1311592 w 6857999"/>
                <a:gd name="connsiteY129" fmla="*/ 2960192 h 4280892"/>
                <a:gd name="connsiteX130" fmla="*/ 1336238 w 6857999"/>
                <a:gd name="connsiteY130" fmla="*/ 2907149 h 4280892"/>
                <a:gd name="connsiteX131" fmla="*/ 1024949 w 6857999"/>
                <a:gd name="connsiteY131" fmla="*/ 3154144 h 4280892"/>
                <a:gd name="connsiteX132" fmla="*/ 805815 w 6857999"/>
                <a:gd name="connsiteY132" fmla="*/ 3474006 h 4280892"/>
                <a:gd name="connsiteX133" fmla="*/ 685800 w 6857999"/>
                <a:gd name="connsiteY133" fmla="*/ 4048363 h 4280892"/>
                <a:gd name="connsiteX134" fmla="*/ 712589 w 6857999"/>
                <a:gd name="connsiteY134" fmla="*/ 4132481 h 4280892"/>
                <a:gd name="connsiteX135" fmla="*/ 764024 w 6857999"/>
                <a:gd name="connsiteY135" fmla="*/ 4197846 h 4280892"/>
                <a:gd name="connsiteX136" fmla="*/ 742057 w 6857999"/>
                <a:gd name="connsiteY136" fmla="*/ 4278749 h 4280892"/>
                <a:gd name="connsiteX137" fmla="*/ 738842 w 6857999"/>
                <a:gd name="connsiteY137" fmla="*/ 4282500 h 4280892"/>
                <a:gd name="connsiteX138" fmla="*/ 599539 w 6857999"/>
                <a:gd name="connsiteY138" fmla="*/ 4282500 h 4280892"/>
                <a:gd name="connsiteX139" fmla="*/ 541139 w 6857999"/>
                <a:gd name="connsiteY139" fmla="*/ 4276070 h 4280892"/>
                <a:gd name="connsiteX140" fmla="*/ 403979 w 6857999"/>
                <a:gd name="connsiteY140" fmla="*/ 4203204 h 4280892"/>
                <a:gd name="connsiteX141" fmla="*/ 398085 w 6857999"/>
                <a:gd name="connsiteY141" fmla="*/ 4170522 h 4280892"/>
                <a:gd name="connsiteX142" fmla="*/ 410944 w 6857999"/>
                <a:gd name="connsiteY142" fmla="*/ 4008180 h 4280892"/>
                <a:gd name="connsiteX143" fmla="*/ 353080 w 6857999"/>
                <a:gd name="connsiteY143" fmla="*/ 3991570 h 4280892"/>
                <a:gd name="connsiteX144" fmla="*/ 399693 w 6857999"/>
                <a:gd name="connsiteY144" fmla="*/ 3905310 h 4280892"/>
                <a:gd name="connsiteX145" fmla="*/ 541139 w 6857999"/>
                <a:gd name="connsiteY145" fmla="*/ 3482578 h 4280892"/>
                <a:gd name="connsiteX146" fmla="*/ 564178 w 6857999"/>
                <a:gd name="connsiteY146" fmla="*/ 3209330 h 4280892"/>
                <a:gd name="connsiteX147" fmla="*/ 557748 w 6857999"/>
                <a:gd name="connsiteY147" fmla="*/ 3033058 h 4280892"/>
                <a:gd name="connsiteX148" fmla="*/ 622042 w 6857999"/>
                <a:gd name="connsiteY148" fmla="*/ 2901256 h 4280892"/>
                <a:gd name="connsiteX149" fmla="*/ 715268 w 6857999"/>
                <a:gd name="connsiteY149" fmla="*/ 2820888 h 4280892"/>
                <a:gd name="connsiteX150" fmla="*/ 846534 w 6857999"/>
                <a:gd name="connsiteY150" fmla="*/ 2607112 h 4280892"/>
                <a:gd name="connsiteX151" fmla="*/ 851892 w 6857999"/>
                <a:gd name="connsiteY151" fmla="*/ 2301716 h 4280892"/>
                <a:gd name="connsiteX152" fmla="*/ 805279 w 6857999"/>
                <a:gd name="connsiteY152" fmla="*/ 2109371 h 4280892"/>
                <a:gd name="connsiteX153" fmla="*/ 804208 w 6857999"/>
                <a:gd name="connsiteY153" fmla="*/ 1676460 h 4280892"/>
                <a:gd name="connsiteX154" fmla="*/ 956905 w 6857999"/>
                <a:gd name="connsiteY154" fmla="*/ 1347490 h 4280892"/>
                <a:gd name="connsiteX155" fmla="*/ 973515 w 6857999"/>
                <a:gd name="connsiteY155" fmla="*/ 1320165 h 4280892"/>
                <a:gd name="connsiteX156" fmla="*/ 755452 w 6857999"/>
                <a:gd name="connsiteY156" fmla="*/ 1093530 h 4280892"/>
                <a:gd name="connsiteX157" fmla="*/ 543282 w 6857999"/>
                <a:gd name="connsiteY157" fmla="*/ 832604 h 4280892"/>
                <a:gd name="connsiteX158" fmla="*/ 495598 w 6857999"/>
                <a:gd name="connsiteY158" fmla="*/ 397014 h 4280892"/>
                <a:gd name="connsiteX159" fmla="*/ 557748 w 6857999"/>
                <a:gd name="connsiteY159" fmla="*/ 220206 h 4280892"/>
                <a:gd name="connsiteX160" fmla="*/ 536853 w 6857999"/>
                <a:gd name="connsiteY160" fmla="*/ 234136 h 4280892"/>
                <a:gd name="connsiteX161" fmla="*/ 378797 w 6857999"/>
                <a:gd name="connsiteY161" fmla="*/ 344507 h 4280892"/>
                <a:gd name="connsiteX162" fmla="*/ 165556 w 6857999"/>
                <a:gd name="connsiteY162" fmla="*/ 466130 h 4280892"/>
                <a:gd name="connsiteX163" fmla="*/ 2679 w 6857999"/>
                <a:gd name="connsiteY163" fmla="*/ 389513 h 4280892"/>
                <a:gd name="connsiteX164" fmla="*/ 0 w 6857999"/>
                <a:gd name="connsiteY164" fmla="*/ 385763 h 42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857999" h="4280892">
                  <a:moveTo>
                    <a:pt x="0" y="385763"/>
                  </a:moveTo>
                  <a:cubicBezTo>
                    <a:pt x="0" y="355223"/>
                    <a:pt x="0" y="325219"/>
                    <a:pt x="0" y="294680"/>
                  </a:cubicBezTo>
                  <a:cubicBezTo>
                    <a:pt x="6429" y="259318"/>
                    <a:pt x="12323" y="223957"/>
                    <a:pt x="19288" y="183773"/>
                  </a:cubicBezTo>
                  <a:cubicBezTo>
                    <a:pt x="23039" y="188595"/>
                    <a:pt x="30540" y="193953"/>
                    <a:pt x="31075" y="199846"/>
                  </a:cubicBezTo>
                  <a:cubicBezTo>
                    <a:pt x="34290" y="237351"/>
                    <a:pt x="33754" y="274856"/>
                    <a:pt x="38040" y="311825"/>
                  </a:cubicBezTo>
                  <a:cubicBezTo>
                    <a:pt x="41255" y="339150"/>
                    <a:pt x="47685" y="365939"/>
                    <a:pt x="56793" y="392192"/>
                  </a:cubicBezTo>
                  <a:cubicBezTo>
                    <a:pt x="64294" y="414695"/>
                    <a:pt x="83046" y="423803"/>
                    <a:pt x="106085" y="413623"/>
                  </a:cubicBezTo>
                  <a:cubicBezTo>
                    <a:pt x="128052" y="403979"/>
                    <a:pt x="151090" y="395407"/>
                    <a:pt x="169843" y="380941"/>
                  </a:cubicBezTo>
                  <a:cubicBezTo>
                    <a:pt x="235208" y="331113"/>
                    <a:pt x="298966" y="279678"/>
                    <a:pt x="362188" y="227707"/>
                  </a:cubicBezTo>
                  <a:cubicBezTo>
                    <a:pt x="457021" y="150555"/>
                    <a:pt x="541139" y="61079"/>
                    <a:pt x="648295" y="0"/>
                  </a:cubicBezTo>
                  <a:cubicBezTo>
                    <a:pt x="660618" y="0"/>
                    <a:pt x="673477" y="0"/>
                    <a:pt x="685800" y="0"/>
                  </a:cubicBezTo>
                  <a:cubicBezTo>
                    <a:pt x="699730" y="9108"/>
                    <a:pt x="715804" y="16073"/>
                    <a:pt x="727591" y="27325"/>
                  </a:cubicBezTo>
                  <a:cubicBezTo>
                    <a:pt x="764560" y="63222"/>
                    <a:pt x="767775" y="105013"/>
                    <a:pt x="750094" y="152698"/>
                  </a:cubicBezTo>
                  <a:cubicBezTo>
                    <a:pt x="705088" y="275927"/>
                    <a:pt x="664905" y="400229"/>
                    <a:pt x="643473" y="530423"/>
                  </a:cubicBezTo>
                  <a:cubicBezTo>
                    <a:pt x="622042" y="662226"/>
                    <a:pt x="654725" y="771525"/>
                    <a:pt x="752773" y="862608"/>
                  </a:cubicBezTo>
                  <a:cubicBezTo>
                    <a:pt x="867430" y="969228"/>
                    <a:pt x="1002983" y="1042630"/>
                    <a:pt x="1143893" y="1106388"/>
                  </a:cubicBezTo>
                  <a:cubicBezTo>
                    <a:pt x="1150858" y="1109603"/>
                    <a:pt x="1163717" y="1104781"/>
                    <a:pt x="1171754" y="1099959"/>
                  </a:cubicBezTo>
                  <a:cubicBezTo>
                    <a:pt x="1217831" y="1071027"/>
                    <a:pt x="1262301" y="1038880"/>
                    <a:pt x="1309449" y="1012627"/>
                  </a:cubicBezTo>
                  <a:cubicBezTo>
                    <a:pt x="1362492" y="983159"/>
                    <a:pt x="1419820" y="970836"/>
                    <a:pt x="1481971" y="971907"/>
                  </a:cubicBezTo>
                  <a:cubicBezTo>
                    <a:pt x="1560195" y="973515"/>
                    <a:pt x="1638955" y="970836"/>
                    <a:pt x="1717715" y="966549"/>
                  </a:cubicBezTo>
                  <a:cubicBezTo>
                    <a:pt x="1969532" y="953155"/>
                    <a:pt x="2218134" y="916186"/>
                    <a:pt x="2466201" y="872788"/>
                  </a:cubicBezTo>
                  <a:cubicBezTo>
                    <a:pt x="2588359" y="851356"/>
                    <a:pt x="2705695" y="817602"/>
                    <a:pt x="2814995" y="758131"/>
                  </a:cubicBezTo>
                  <a:cubicBezTo>
                    <a:pt x="2870180" y="728127"/>
                    <a:pt x="2928580" y="700802"/>
                    <a:pt x="2988052" y="681514"/>
                  </a:cubicBezTo>
                  <a:cubicBezTo>
                    <a:pt x="3173432" y="620435"/>
                    <a:pt x="3361492" y="566321"/>
                    <a:pt x="3538835" y="482203"/>
                  </a:cubicBezTo>
                  <a:cubicBezTo>
                    <a:pt x="3733324" y="390049"/>
                    <a:pt x="3939064" y="375047"/>
                    <a:pt x="4148554" y="397550"/>
                  </a:cubicBezTo>
                  <a:cubicBezTo>
                    <a:pt x="4285178" y="412016"/>
                    <a:pt x="4415909" y="452199"/>
                    <a:pt x="4542889" y="503634"/>
                  </a:cubicBezTo>
                  <a:cubicBezTo>
                    <a:pt x="4722912" y="577036"/>
                    <a:pt x="4905613" y="641866"/>
                    <a:pt x="5078671" y="733485"/>
                  </a:cubicBezTo>
                  <a:cubicBezTo>
                    <a:pt x="5239941" y="818674"/>
                    <a:pt x="5383530" y="922615"/>
                    <a:pt x="5504617" y="1057096"/>
                  </a:cubicBezTo>
                  <a:cubicBezTo>
                    <a:pt x="5635348" y="1201222"/>
                    <a:pt x="5761256" y="1349633"/>
                    <a:pt x="5889307" y="1495901"/>
                  </a:cubicBezTo>
                  <a:cubicBezTo>
                    <a:pt x="5896273" y="1503402"/>
                    <a:pt x="5902702" y="1511439"/>
                    <a:pt x="5910739" y="1520547"/>
                  </a:cubicBezTo>
                  <a:cubicBezTo>
                    <a:pt x="5992713" y="1432143"/>
                    <a:pt x="6091833" y="1382316"/>
                    <a:pt x="6204347" y="1357670"/>
                  </a:cubicBezTo>
                  <a:cubicBezTo>
                    <a:pt x="6282035" y="1340525"/>
                    <a:pt x="6360259" y="1327666"/>
                    <a:pt x="6438483" y="1313200"/>
                  </a:cubicBezTo>
                  <a:cubicBezTo>
                    <a:pt x="6554748" y="1291233"/>
                    <a:pt x="6671548" y="1269266"/>
                    <a:pt x="6787813" y="1247299"/>
                  </a:cubicBezTo>
                  <a:cubicBezTo>
                    <a:pt x="6811387" y="1243013"/>
                    <a:pt x="6834961" y="1237655"/>
                    <a:pt x="6858000" y="1232833"/>
                  </a:cubicBezTo>
                  <a:cubicBezTo>
                    <a:pt x="6858000" y="1236583"/>
                    <a:pt x="6858000" y="1239798"/>
                    <a:pt x="6858000" y="1243548"/>
                  </a:cubicBezTo>
                  <a:cubicBezTo>
                    <a:pt x="6825317" y="1313200"/>
                    <a:pt x="6767989" y="1358741"/>
                    <a:pt x="6701016" y="1390352"/>
                  </a:cubicBezTo>
                  <a:cubicBezTo>
                    <a:pt x="6627078" y="1425178"/>
                    <a:pt x="6550461" y="1456789"/>
                    <a:pt x="6473309" y="1482507"/>
                  </a:cubicBezTo>
                  <a:cubicBezTo>
                    <a:pt x="6398836" y="1507153"/>
                    <a:pt x="6328648" y="1538228"/>
                    <a:pt x="6267033" y="1586448"/>
                  </a:cubicBezTo>
                  <a:cubicBezTo>
                    <a:pt x="6262212" y="1590199"/>
                    <a:pt x="6257389" y="1595021"/>
                    <a:pt x="6249353" y="1602522"/>
                  </a:cubicBezTo>
                  <a:cubicBezTo>
                    <a:pt x="6295430" y="1611630"/>
                    <a:pt x="6336149" y="1620738"/>
                    <a:pt x="6377405" y="1627168"/>
                  </a:cubicBezTo>
                  <a:cubicBezTo>
                    <a:pt x="6510278" y="1648599"/>
                    <a:pt x="6643152" y="1664672"/>
                    <a:pt x="6774418" y="1617524"/>
                  </a:cubicBezTo>
                  <a:cubicBezTo>
                    <a:pt x="6779240" y="1615916"/>
                    <a:pt x="6785670" y="1618059"/>
                    <a:pt x="6791563" y="1618595"/>
                  </a:cubicBezTo>
                  <a:cubicBezTo>
                    <a:pt x="6790492" y="1626096"/>
                    <a:pt x="6791563" y="1635205"/>
                    <a:pt x="6787277" y="1640027"/>
                  </a:cubicBezTo>
                  <a:cubicBezTo>
                    <a:pt x="6750308" y="1687711"/>
                    <a:pt x="6705838" y="1724144"/>
                    <a:pt x="6644223" y="1735931"/>
                  </a:cubicBezTo>
                  <a:cubicBezTo>
                    <a:pt x="6544032" y="1754684"/>
                    <a:pt x="6444377" y="1775043"/>
                    <a:pt x="6345258" y="1795403"/>
                  </a:cubicBezTo>
                  <a:cubicBezTo>
                    <a:pt x="6294894" y="1805583"/>
                    <a:pt x="6245066" y="1817370"/>
                    <a:pt x="6196310" y="1828621"/>
                  </a:cubicBezTo>
                  <a:cubicBezTo>
                    <a:pt x="6195775" y="1833979"/>
                    <a:pt x="6195239" y="1835051"/>
                    <a:pt x="6195775" y="1835587"/>
                  </a:cubicBezTo>
                  <a:cubicBezTo>
                    <a:pt x="6197381" y="1838801"/>
                    <a:pt x="6199525" y="1842016"/>
                    <a:pt x="6201668" y="1844695"/>
                  </a:cubicBezTo>
                  <a:cubicBezTo>
                    <a:pt x="6269176" y="1927741"/>
                    <a:pt x="6289536" y="2024182"/>
                    <a:pt x="6279356" y="2128659"/>
                  </a:cubicBezTo>
                  <a:cubicBezTo>
                    <a:pt x="6275606" y="2168843"/>
                    <a:pt x="6261675" y="2183309"/>
                    <a:pt x="6220956" y="2187059"/>
                  </a:cubicBezTo>
                  <a:cubicBezTo>
                    <a:pt x="6173808" y="2191345"/>
                    <a:pt x="6136303" y="2212241"/>
                    <a:pt x="6104692" y="2246531"/>
                  </a:cubicBezTo>
                  <a:cubicBezTo>
                    <a:pt x="6003965" y="2355294"/>
                    <a:pt x="5906988" y="2468344"/>
                    <a:pt x="5831443" y="2595860"/>
                  </a:cubicBezTo>
                  <a:cubicBezTo>
                    <a:pt x="5775186" y="2691765"/>
                    <a:pt x="5729645" y="2794099"/>
                    <a:pt x="5682496" y="2894826"/>
                  </a:cubicBezTo>
                  <a:cubicBezTo>
                    <a:pt x="5656242" y="2951083"/>
                    <a:pt x="5616059" y="2981087"/>
                    <a:pt x="5555516" y="2977872"/>
                  </a:cubicBezTo>
                  <a:cubicBezTo>
                    <a:pt x="5505152" y="2975193"/>
                    <a:pt x="5454789" y="2966621"/>
                    <a:pt x="5404425" y="2959120"/>
                  </a:cubicBezTo>
                  <a:cubicBezTo>
                    <a:pt x="5385137" y="2955905"/>
                    <a:pt x="5370136" y="2955905"/>
                    <a:pt x="5351919" y="2967157"/>
                  </a:cubicBezTo>
                  <a:cubicBezTo>
                    <a:pt x="5298877" y="2999839"/>
                    <a:pt x="5235119" y="2975193"/>
                    <a:pt x="5217438" y="2914650"/>
                  </a:cubicBezTo>
                  <a:cubicBezTo>
                    <a:pt x="5207258" y="2880896"/>
                    <a:pt x="5193864" y="2853571"/>
                    <a:pt x="5168682" y="2826246"/>
                  </a:cubicBezTo>
                  <a:cubicBezTo>
                    <a:pt x="5109210" y="2761952"/>
                    <a:pt x="5070098" y="2685871"/>
                    <a:pt x="5089922" y="2592110"/>
                  </a:cubicBezTo>
                  <a:cubicBezTo>
                    <a:pt x="5090993" y="2586216"/>
                    <a:pt x="5093137" y="2578715"/>
                    <a:pt x="5090993" y="2573357"/>
                  </a:cubicBezTo>
                  <a:cubicBezTo>
                    <a:pt x="5084564" y="2558356"/>
                    <a:pt x="5084564" y="2536924"/>
                    <a:pt x="5060990" y="2535853"/>
                  </a:cubicBezTo>
                  <a:cubicBezTo>
                    <a:pt x="5032593" y="2534781"/>
                    <a:pt x="5004197" y="2531567"/>
                    <a:pt x="4976336" y="2532102"/>
                  </a:cubicBezTo>
                  <a:cubicBezTo>
                    <a:pt x="4964549" y="2532102"/>
                    <a:pt x="4950619" y="2536389"/>
                    <a:pt x="4941510" y="2543889"/>
                  </a:cubicBezTo>
                  <a:cubicBezTo>
                    <a:pt x="4904006" y="2575501"/>
                    <a:pt x="4868644" y="2609255"/>
                    <a:pt x="4831675" y="2641937"/>
                  </a:cubicBezTo>
                  <a:cubicBezTo>
                    <a:pt x="4732020" y="2730877"/>
                    <a:pt x="4614684" y="2760881"/>
                    <a:pt x="4483954" y="2746415"/>
                  </a:cubicBezTo>
                  <a:cubicBezTo>
                    <a:pt x="4461986" y="2743736"/>
                    <a:pt x="4440019" y="2742664"/>
                    <a:pt x="4415909" y="2740521"/>
                  </a:cubicBezTo>
                  <a:cubicBezTo>
                    <a:pt x="4420731" y="2757130"/>
                    <a:pt x="4422874" y="2771596"/>
                    <a:pt x="4428768" y="2784455"/>
                  </a:cubicBezTo>
                  <a:cubicBezTo>
                    <a:pt x="4466272" y="2866965"/>
                    <a:pt x="4503777" y="2950012"/>
                    <a:pt x="4543425" y="3031450"/>
                  </a:cubicBezTo>
                  <a:cubicBezTo>
                    <a:pt x="4565392" y="3076992"/>
                    <a:pt x="4577715" y="3119319"/>
                    <a:pt x="4561106" y="3171825"/>
                  </a:cubicBezTo>
                  <a:cubicBezTo>
                    <a:pt x="4519851" y="3300413"/>
                    <a:pt x="4511814" y="3433286"/>
                    <a:pt x="4536460" y="3566160"/>
                  </a:cubicBezTo>
                  <a:cubicBezTo>
                    <a:pt x="4543961" y="3605272"/>
                    <a:pt x="4534853" y="3636883"/>
                    <a:pt x="4512885" y="3666351"/>
                  </a:cubicBezTo>
                  <a:cubicBezTo>
                    <a:pt x="4498419" y="3685639"/>
                    <a:pt x="4482346" y="3703856"/>
                    <a:pt x="4464665" y="3719929"/>
                  </a:cubicBezTo>
                  <a:cubicBezTo>
                    <a:pt x="4385370" y="3793331"/>
                    <a:pt x="4305538" y="3865662"/>
                    <a:pt x="4225707" y="3939064"/>
                  </a:cubicBezTo>
                  <a:cubicBezTo>
                    <a:pt x="4208562" y="3955137"/>
                    <a:pt x="4193024" y="3972818"/>
                    <a:pt x="4172664" y="3994249"/>
                  </a:cubicBezTo>
                  <a:cubicBezTo>
                    <a:pt x="4169985" y="3978712"/>
                    <a:pt x="4167306" y="3968532"/>
                    <a:pt x="4166235" y="3958352"/>
                  </a:cubicBezTo>
                  <a:cubicBezTo>
                    <a:pt x="4161413" y="3917633"/>
                    <a:pt x="4161949" y="3875842"/>
                    <a:pt x="4151769" y="3836194"/>
                  </a:cubicBezTo>
                  <a:cubicBezTo>
                    <a:pt x="4137303" y="3779937"/>
                    <a:pt x="4156055" y="3737074"/>
                    <a:pt x="4193560" y="3699034"/>
                  </a:cubicBezTo>
                  <a:cubicBezTo>
                    <a:pt x="4212312" y="3679746"/>
                    <a:pt x="4235887" y="3663672"/>
                    <a:pt x="4251424" y="3642241"/>
                  </a:cubicBezTo>
                  <a:cubicBezTo>
                    <a:pt x="4267498" y="3620274"/>
                    <a:pt x="4276070" y="3593485"/>
                    <a:pt x="4287857" y="3568839"/>
                  </a:cubicBezTo>
                  <a:cubicBezTo>
                    <a:pt x="4291608" y="3560802"/>
                    <a:pt x="4297501" y="3553301"/>
                    <a:pt x="4299109" y="3544729"/>
                  </a:cubicBezTo>
                  <a:cubicBezTo>
                    <a:pt x="4314646" y="3474006"/>
                    <a:pt x="4330720" y="3403818"/>
                    <a:pt x="4343579" y="3332560"/>
                  </a:cubicBezTo>
                  <a:cubicBezTo>
                    <a:pt x="4349472" y="3298805"/>
                    <a:pt x="4346258" y="3264515"/>
                    <a:pt x="4320004" y="3237726"/>
                  </a:cubicBezTo>
                  <a:cubicBezTo>
                    <a:pt x="4208026" y="3124140"/>
                    <a:pt x="4096048" y="3010555"/>
                    <a:pt x="3988891" y="2902327"/>
                  </a:cubicBezTo>
                  <a:cubicBezTo>
                    <a:pt x="3955137" y="2916257"/>
                    <a:pt x="3931027" y="2925901"/>
                    <a:pt x="3910131" y="2934474"/>
                  </a:cubicBezTo>
                  <a:cubicBezTo>
                    <a:pt x="3910131" y="3014841"/>
                    <a:pt x="3907989" y="3094137"/>
                    <a:pt x="3910667" y="3173432"/>
                  </a:cubicBezTo>
                  <a:cubicBezTo>
                    <a:pt x="3912810" y="3225939"/>
                    <a:pt x="3916561" y="3279517"/>
                    <a:pt x="3930491" y="3329345"/>
                  </a:cubicBezTo>
                  <a:cubicBezTo>
                    <a:pt x="3939599" y="3363099"/>
                    <a:pt x="3938528" y="3392567"/>
                    <a:pt x="3931027" y="3424714"/>
                  </a:cubicBezTo>
                  <a:cubicBezTo>
                    <a:pt x="3907453" y="3527584"/>
                    <a:pt x="3910667" y="3628311"/>
                    <a:pt x="3949779" y="3727430"/>
                  </a:cubicBezTo>
                  <a:cubicBezTo>
                    <a:pt x="3984605" y="3815298"/>
                    <a:pt x="4019967" y="3903167"/>
                    <a:pt x="4055864" y="3990499"/>
                  </a:cubicBezTo>
                  <a:cubicBezTo>
                    <a:pt x="4059615" y="4000143"/>
                    <a:pt x="4067115" y="4008716"/>
                    <a:pt x="4074616" y="4015681"/>
                  </a:cubicBezTo>
                  <a:cubicBezTo>
                    <a:pt x="4124444" y="4061758"/>
                    <a:pt x="4174272" y="4107299"/>
                    <a:pt x="4225171" y="4152305"/>
                  </a:cubicBezTo>
                  <a:cubicBezTo>
                    <a:pt x="4241244" y="4166771"/>
                    <a:pt x="4241244" y="4179094"/>
                    <a:pt x="4225171" y="4191953"/>
                  </a:cubicBezTo>
                  <a:cubicBezTo>
                    <a:pt x="4184452" y="4224100"/>
                    <a:pt x="4141053" y="4245531"/>
                    <a:pt x="4086939" y="4230529"/>
                  </a:cubicBezTo>
                  <a:cubicBezTo>
                    <a:pt x="4022646" y="4212848"/>
                    <a:pt x="3957816" y="4195167"/>
                    <a:pt x="3892986" y="4178558"/>
                  </a:cubicBezTo>
                  <a:cubicBezTo>
                    <a:pt x="3875842" y="4174272"/>
                    <a:pt x="3868876" y="4165164"/>
                    <a:pt x="3863518" y="4149090"/>
                  </a:cubicBezTo>
                  <a:cubicBezTo>
                    <a:pt x="3846374" y="4100334"/>
                    <a:pt x="3828693" y="4051578"/>
                    <a:pt x="3807797" y="4004429"/>
                  </a:cubicBezTo>
                  <a:cubicBezTo>
                    <a:pt x="3799761" y="3986748"/>
                    <a:pt x="3784223" y="3968532"/>
                    <a:pt x="3767614" y="3960495"/>
                  </a:cubicBezTo>
                  <a:cubicBezTo>
                    <a:pt x="3752076" y="3952994"/>
                    <a:pt x="3747254" y="3946565"/>
                    <a:pt x="3746183" y="3930491"/>
                  </a:cubicBezTo>
                  <a:cubicBezTo>
                    <a:pt x="3740825" y="3849588"/>
                    <a:pt x="3737610" y="3768150"/>
                    <a:pt x="3727966" y="3687782"/>
                  </a:cubicBezTo>
                  <a:cubicBezTo>
                    <a:pt x="3720465" y="3626168"/>
                    <a:pt x="3713500" y="3561874"/>
                    <a:pt x="3690461" y="3505617"/>
                  </a:cubicBezTo>
                  <a:cubicBezTo>
                    <a:pt x="3612237" y="3313807"/>
                    <a:pt x="3538835" y="3120926"/>
                    <a:pt x="3476149" y="2923222"/>
                  </a:cubicBezTo>
                  <a:cubicBezTo>
                    <a:pt x="3465969" y="2890540"/>
                    <a:pt x="3448824" y="2859465"/>
                    <a:pt x="3432751" y="2828925"/>
                  </a:cubicBezTo>
                  <a:cubicBezTo>
                    <a:pt x="3419356" y="2804279"/>
                    <a:pt x="3397389" y="2789813"/>
                    <a:pt x="3368457" y="2785527"/>
                  </a:cubicBezTo>
                  <a:cubicBezTo>
                    <a:pt x="3354526" y="2783384"/>
                    <a:pt x="3336846" y="2783384"/>
                    <a:pt x="3328273" y="2774811"/>
                  </a:cubicBezTo>
                  <a:cubicBezTo>
                    <a:pt x="3280589" y="2727127"/>
                    <a:pt x="3218974" y="2715875"/>
                    <a:pt x="3157359" y="2706231"/>
                  </a:cubicBezTo>
                  <a:cubicBezTo>
                    <a:pt x="2934474" y="2670870"/>
                    <a:pt x="2709982" y="2661226"/>
                    <a:pt x="2484953" y="2652653"/>
                  </a:cubicBezTo>
                  <a:cubicBezTo>
                    <a:pt x="2463522" y="2651582"/>
                    <a:pt x="2451199" y="2657475"/>
                    <a:pt x="2442627" y="2677835"/>
                  </a:cubicBezTo>
                  <a:cubicBezTo>
                    <a:pt x="2423875" y="2722305"/>
                    <a:pt x="2394407" y="2754451"/>
                    <a:pt x="2341364" y="2756059"/>
                  </a:cubicBezTo>
                  <a:cubicBezTo>
                    <a:pt x="2327434" y="2756595"/>
                    <a:pt x="2313503" y="2761952"/>
                    <a:pt x="2299573" y="2765703"/>
                  </a:cubicBezTo>
                  <a:cubicBezTo>
                    <a:pt x="2209562" y="2789813"/>
                    <a:pt x="2130266" y="2829997"/>
                    <a:pt x="2062758" y="2899112"/>
                  </a:cubicBezTo>
                  <a:cubicBezTo>
                    <a:pt x="1990963" y="2971979"/>
                    <a:pt x="1911132" y="3037344"/>
                    <a:pt x="1831836" y="3102174"/>
                  </a:cubicBezTo>
                  <a:cubicBezTo>
                    <a:pt x="1785223" y="3140214"/>
                    <a:pt x="1743968" y="3182005"/>
                    <a:pt x="1720394" y="3237191"/>
                  </a:cubicBezTo>
                  <a:cubicBezTo>
                    <a:pt x="1689854" y="3308449"/>
                    <a:pt x="1663065" y="3381315"/>
                    <a:pt x="1637348" y="3454182"/>
                  </a:cubicBezTo>
                  <a:cubicBezTo>
                    <a:pt x="1630918" y="3472934"/>
                    <a:pt x="1628239" y="3498116"/>
                    <a:pt x="1635740" y="3516332"/>
                  </a:cubicBezTo>
                  <a:cubicBezTo>
                    <a:pt x="1657171" y="3571518"/>
                    <a:pt x="1664672" y="3627775"/>
                    <a:pt x="1660922" y="3686711"/>
                  </a:cubicBezTo>
                  <a:cubicBezTo>
                    <a:pt x="1658779" y="3716715"/>
                    <a:pt x="1659850" y="3747790"/>
                    <a:pt x="1662529" y="3777794"/>
                  </a:cubicBezTo>
                  <a:cubicBezTo>
                    <a:pt x="1665208" y="3807798"/>
                    <a:pt x="1668959" y="3838337"/>
                    <a:pt x="1677531" y="3867269"/>
                  </a:cubicBezTo>
                  <a:cubicBezTo>
                    <a:pt x="1713428" y="3986748"/>
                    <a:pt x="1794867" y="4070866"/>
                    <a:pt x="1893987" y="4141054"/>
                  </a:cubicBezTo>
                  <a:cubicBezTo>
                    <a:pt x="1901488" y="4146411"/>
                    <a:pt x="1908989" y="4151769"/>
                    <a:pt x="1919168" y="4159270"/>
                  </a:cubicBezTo>
                  <a:cubicBezTo>
                    <a:pt x="1813084" y="4204811"/>
                    <a:pt x="1709678" y="4207490"/>
                    <a:pt x="1605201" y="4178558"/>
                  </a:cubicBezTo>
                  <a:cubicBezTo>
                    <a:pt x="1591806" y="4174808"/>
                    <a:pt x="1582162" y="4158198"/>
                    <a:pt x="1570911" y="4147483"/>
                  </a:cubicBezTo>
                  <a:cubicBezTo>
                    <a:pt x="1571982" y="4146411"/>
                    <a:pt x="1573054" y="4144804"/>
                    <a:pt x="1574125" y="4143732"/>
                  </a:cubicBezTo>
                  <a:cubicBezTo>
                    <a:pt x="1565553" y="4142125"/>
                    <a:pt x="1557516" y="4140518"/>
                    <a:pt x="1555373" y="4139982"/>
                  </a:cubicBezTo>
                  <a:cubicBezTo>
                    <a:pt x="1550015" y="4118015"/>
                    <a:pt x="1548944" y="4099262"/>
                    <a:pt x="1541443" y="4083725"/>
                  </a:cubicBezTo>
                  <a:cubicBezTo>
                    <a:pt x="1530191" y="4061758"/>
                    <a:pt x="1514118" y="4041934"/>
                    <a:pt x="1500723" y="4021038"/>
                  </a:cubicBezTo>
                  <a:cubicBezTo>
                    <a:pt x="1490008" y="4003358"/>
                    <a:pt x="1475006" y="3999607"/>
                    <a:pt x="1456789" y="4006037"/>
                  </a:cubicBezTo>
                  <a:cubicBezTo>
                    <a:pt x="1433751" y="4014073"/>
                    <a:pt x="1425178" y="4007108"/>
                    <a:pt x="1423571" y="3982462"/>
                  </a:cubicBezTo>
                  <a:cubicBezTo>
                    <a:pt x="1411784" y="3823871"/>
                    <a:pt x="1401604" y="3665280"/>
                    <a:pt x="1386066" y="3507224"/>
                  </a:cubicBezTo>
                  <a:cubicBezTo>
                    <a:pt x="1372672" y="3375958"/>
                    <a:pt x="1352312" y="3244691"/>
                    <a:pt x="1305163" y="3120390"/>
                  </a:cubicBezTo>
                  <a:cubicBezTo>
                    <a:pt x="1283732" y="3063597"/>
                    <a:pt x="1289090" y="3012698"/>
                    <a:pt x="1311592" y="2960192"/>
                  </a:cubicBezTo>
                  <a:cubicBezTo>
                    <a:pt x="1319094" y="2942511"/>
                    <a:pt x="1328202" y="2924830"/>
                    <a:pt x="1336238" y="2907149"/>
                  </a:cubicBezTo>
                  <a:cubicBezTo>
                    <a:pt x="1229618" y="2986981"/>
                    <a:pt x="1124605" y="3067348"/>
                    <a:pt x="1024949" y="3154144"/>
                  </a:cubicBezTo>
                  <a:cubicBezTo>
                    <a:pt x="924758" y="3240941"/>
                    <a:pt x="854571" y="3353455"/>
                    <a:pt x="805815" y="3474006"/>
                  </a:cubicBezTo>
                  <a:cubicBezTo>
                    <a:pt x="731341" y="3657243"/>
                    <a:pt x="702945" y="3852267"/>
                    <a:pt x="685800" y="4048363"/>
                  </a:cubicBezTo>
                  <a:cubicBezTo>
                    <a:pt x="683121" y="4079439"/>
                    <a:pt x="691158" y="4107835"/>
                    <a:pt x="712589" y="4132481"/>
                  </a:cubicBezTo>
                  <a:cubicBezTo>
                    <a:pt x="730806" y="4152840"/>
                    <a:pt x="747951" y="4175343"/>
                    <a:pt x="764024" y="4197846"/>
                  </a:cubicBezTo>
                  <a:cubicBezTo>
                    <a:pt x="797243" y="4246067"/>
                    <a:pt x="808494" y="4258926"/>
                    <a:pt x="742057" y="4278749"/>
                  </a:cubicBezTo>
                  <a:cubicBezTo>
                    <a:pt x="740450" y="4279285"/>
                    <a:pt x="739914" y="4281428"/>
                    <a:pt x="738842" y="4282500"/>
                  </a:cubicBezTo>
                  <a:cubicBezTo>
                    <a:pt x="692229" y="4282500"/>
                    <a:pt x="646152" y="4282500"/>
                    <a:pt x="599539" y="4282500"/>
                  </a:cubicBezTo>
                  <a:cubicBezTo>
                    <a:pt x="580251" y="4280357"/>
                    <a:pt x="560963" y="4277678"/>
                    <a:pt x="541139" y="4276070"/>
                  </a:cubicBezTo>
                  <a:cubicBezTo>
                    <a:pt x="484346" y="4272320"/>
                    <a:pt x="433983" y="4256782"/>
                    <a:pt x="403979" y="4203204"/>
                  </a:cubicBezTo>
                  <a:cubicBezTo>
                    <a:pt x="398621" y="4194096"/>
                    <a:pt x="395407" y="4180701"/>
                    <a:pt x="398085" y="4170522"/>
                  </a:cubicBezTo>
                  <a:cubicBezTo>
                    <a:pt x="411480" y="4116407"/>
                    <a:pt x="412552" y="4061758"/>
                    <a:pt x="410944" y="4008180"/>
                  </a:cubicBezTo>
                  <a:cubicBezTo>
                    <a:pt x="390049" y="4002286"/>
                    <a:pt x="372904" y="3997464"/>
                    <a:pt x="353080" y="3991570"/>
                  </a:cubicBezTo>
                  <a:cubicBezTo>
                    <a:pt x="370225" y="3959959"/>
                    <a:pt x="385763" y="3933170"/>
                    <a:pt x="399693" y="3905310"/>
                  </a:cubicBezTo>
                  <a:cubicBezTo>
                    <a:pt x="465594" y="3770828"/>
                    <a:pt x="506849" y="3627775"/>
                    <a:pt x="541139" y="3482578"/>
                  </a:cubicBezTo>
                  <a:cubicBezTo>
                    <a:pt x="562035" y="3393103"/>
                    <a:pt x="574893" y="3302556"/>
                    <a:pt x="564178" y="3209330"/>
                  </a:cubicBezTo>
                  <a:cubicBezTo>
                    <a:pt x="557748" y="3150930"/>
                    <a:pt x="557213" y="3091458"/>
                    <a:pt x="557748" y="3033058"/>
                  </a:cubicBezTo>
                  <a:cubicBezTo>
                    <a:pt x="558284" y="2980016"/>
                    <a:pt x="576501" y="2934474"/>
                    <a:pt x="622042" y="2901256"/>
                  </a:cubicBezTo>
                  <a:cubicBezTo>
                    <a:pt x="654725" y="2877145"/>
                    <a:pt x="684728" y="2848213"/>
                    <a:pt x="715268" y="2820888"/>
                  </a:cubicBezTo>
                  <a:cubicBezTo>
                    <a:pt x="780633" y="2763024"/>
                    <a:pt x="822960" y="2690694"/>
                    <a:pt x="846534" y="2607112"/>
                  </a:cubicBezTo>
                  <a:cubicBezTo>
                    <a:pt x="874931" y="2505849"/>
                    <a:pt x="885646" y="2405122"/>
                    <a:pt x="851892" y="2301716"/>
                  </a:cubicBezTo>
                  <a:cubicBezTo>
                    <a:pt x="831532" y="2239030"/>
                    <a:pt x="818138" y="2174200"/>
                    <a:pt x="805279" y="2109371"/>
                  </a:cubicBezTo>
                  <a:cubicBezTo>
                    <a:pt x="776883" y="1965246"/>
                    <a:pt x="765096" y="1820049"/>
                    <a:pt x="804208" y="1676460"/>
                  </a:cubicBezTo>
                  <a:cubicBezTo>
                    <a:pt x="836355" y="1559124"/>
                    <a:pt x="892076" y="1450896"/>
                    <a:pt x="956905" y="1347490"/>
                  </a:cubicBezTo>
                  <a:cubicBezTo>
                    <a:pt x="962263" y="1338917"/>
                    <a:pt x="967621" y="1329809"/>
                    <a:pt x="973515" y="1320165"/>
                  </a:cubicBezTo>
                  <a:cubicBezTo>
                    <a:pt x="900113" y="1243548"/>
                    <a:pt x="829925" y="1166396"/>
                    <a:pt x="755452" y="1093530"/>
                  </a:cubicBezTo>
                  <a:cubicBezTo>
                    <a:pt x="674549" y="1014234"/>
                    <a:pt x="604897" y="925830"/>
                    <a:pt x="543282" y="832604"/>
                  </a:cubicBezTo>
                  <a:cubicBezTo>
                    <a:pt x="454343" y="697051"/>
                    <a:pt x="453271" y="548104"/>
                    <a:pt x="495598" y="397014"/>
                  </a:cubicBezTo>
                  <a:cubicBezTo>
                    <a:pt x="512207" y="337542"/>
                    <a:pt x="536317" y="279678"/>
                    <a:pt x="557748" y="220206"/>
                  </a:cubicBezTo>
                  <a:cubicBezTo>
                    <a:pt x="550783" y="225028"/>
                    <a:pt x="543818" y="229314"/>
                    <a:pt x="536853" y="234136"/>
                  </a:cubicBezTo>
                  <a:cubicBezTo>
                    <a:pt x="484346" y="271105"/>
                    <a:pt x="433447" y="310753"/>
                    <a:pt x="378797" y="344507"/>
                  </a:cubicBezTo>
                  <a:cubicBezTo>
                    <a:pt x="309146" y="387906"/>
                    <a:pt x="240030" y="432911"/>
                    <a:pt x="165556" y="466130"/>
                  </a:cubicBezTo>
                  <a:cubicBezTo>
                    <a:pt x="79296" y="504706"/>
                    <a:pt x="32683" y="477917"/>
                    <a:pt x="2679" y="389513"/>
                  </a:cubicBezTo>
                  <a:cubicBezTo>
                    <a:pt x="1607" y="386834"/>
                    <a:pt x="536" y="386298"/>
                    <a:pt x="0" y="385763"/>
                  </a:cubicBezTo>
                  <a:close/>
                </a:path>
              </a:pathLst>
            </a:custGeom>
            <a:solidFill>
              <a:schemeClr val="accent5"/>
            </a:solidFill>
            <a:ln w="5356" cap="flat">
              <a:noFill/>
              <a:prstDash val="solid"/>
              <a:miter/>
            </a:ln>
          </p:spPr>
          <p:txBody>
            <a:bodyPr rtlCol="0" anchor="ctr"/>
            <a:lstStyle/>
            <a:p>
              <a:endParaRPr lang="en-US"/>
            </a:p>
          </p:txBody>
        </p:sp>
        <p:sp>
          <p:nvSpPr>
            <p:cNvPr id="23" name="Freeform: Shape 10">
              <a:extLst>
                <a:ext uri="{FF2B5EF4-FFF2-40B4-BE49-F238E27FC236}">
                  <a16:creationId xmlns:a16="http://schemas.microsoft.com/office/drawing/2014/main" id="{C413BBE2-C158-4B15-B45A-03FCD40EE979}"/>
                </a:ext>
              </a:extLst>
            </p:cNvPr>
            <p:cNvSpPr/>
            <p:nvPr/>
          </p:nvSpPr>
          <p:spPr>
            <a:xfrm>
              <a:off x="7972078" y="1573423"/>
              <a:ext cx="2787670" cy="1687756"/>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a:p>
          </p:txBody>
        </p:sp>
      </p:grpSp>
    </p:spTree>
    <p:extLst>
      <p:ext uri="{BB962C8B-B14F-4D97-AF65-F5344CB8AC3E}">
        <p14:creationId xmlns:p14="http://schemas.microsoft.com/office/powerpoint/2010/main" val="2561909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7210345" y="3809845"/>
            <a:ext cx="4981514"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 Title of Your Presentation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5956533" y="1574035"/>
            <a:ext cx="5584979" cy="938719"/>
          </a:xfrm>
          <a:prstGeom prst="rect">
            <a:avLst/>
          </a:prstGeom>
          <a:noFill/>
        </p:spPr>
        <p:txBody>
          <a:bodyPr wrap="square" rtlCol="0" anchor="ctr">
            <a:spAutoFit/>
          </a:bodyPr>
          <a:lstStyle/>
          <a:p>
            <a:r>
              <a:rPr lang="en-US" altLang="ko-KR" sz="5500" b="1" dirty="0" smtClean="0">
                <a:solidFill>
                  <a:schemeClr val="tx1"/>
                </a:solidFill>
                <a:cs typeface="Arial" pitchFamily="34" charset="0"/>
              </a:rPr>
              <a:t>1. Introduction</a:t>
            </a:r>
            <a:endParaRPr lang="en-US" altLang="ko-KR" sz="5500" b="1" dirty="0">
              <a:solidFill>
                <a:schemeClr val="tx1"/>
              </a:solidFill>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4952924" y="1728630"/>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429" t="8153" r="356" b="47802"/>
          <a:stretch/>
        </p:blipFill>
        <p:spPr/>
      </p:pic>
      <p:sp>
        <p:nvSpPr>
          <p:cNvPr id="8" name="Freeform 4">
            <a:extLst>
              <a:ext uri="{FF2B5EF4-FFF2-40B4-BE49-F238E27FC236}">
                <a16:creationId xmlns:a16="http://schemas.microsoft.com/office/drawing/2014/main" id="{C76DB998-D9F7-4821-B2C2-834A4AFD8F29}"/>
              </a:ext>
            </a:extLst>
          </p:cNvPr>
          <p:cNvSpPr/>
          <p:nvPr/>
        </p:nvSpPr>
        <p:spPr>
          <a:xfrm>
            <a:off x="7960468" y="3586305"/>
            <a:ext cx="3023483" cy="2156574"/>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Tree>
    <p:extLst>
      <p:ext uri="{BB962C8B-B14F-4D97-AF65-F5344CB8AC3E}">
        <p14:creationId xmlns:p14="http://schemas.microsoft.com/office/powerpoint/2010/main" val="173369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4E799AF-E254-4E3F-9FCB-D63DF83A02E4}"/>
              </a:ext>
            </a:extLst>
          </p:cNvPr>
          <p:cNvGrpSpPr/>
          <p:nvPr/>
        </p:nvGrpSpPr>
        <p:grpSpPr>
          <a:xfrm>
            <a:off x="1501348" y="3070168"/>
            <a:ext cx="3028217" cy="3026664"/>
            <a:chOff x="4574848" y="1897856"/>
            <a:chExt cx="3028217" cy="3026664"/>
          </a:xfrm>
        </p:grpSpPr>
        <p:sp>
          <p:nvSpPr>
            <p:cNvPr id="82"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83"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94057CAF-A12C-450B-8E62-1FA5DDBF2575}"/>
              </a:ext>
            </a:extLst>
          </p:cNvPr>
          <p:cNvSpPr/>
          <p:nvPr/>
        </p:nvSpPr>
        <p:spPr>
          <a:xfrm>
            <a:off x="861541" y="1226939"/>
            <a:ext cx="7464636" cy="4535221"/>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608896"/>
              <a:gd name="connsiteY0" fmla="*/ 4566268 h 4615031"/>
              <a:gd name="connsiteX1" fmla="*/ 1456566 w 7608896"/>
              <a:gd name="connsiteY1" fmla="*/ 3360555 h 4615031"/>
              <a:gd name="connsiteX2" fmla="*/ 2152481 w 7608896"/>
              <a:gd name="connsiteY2" fmla="*/ 4614821 h 4615031"/>
              <a:gd name="connsiteX3" fmla="*/ 3002145 w 7608896"/>
              <a:gd name="connsiteY3" fmla="*/ 2866941 h 4615031"/>
              <a:gd name="connsiteX4" fmla="*/ 3625232 w 7608896"/>
              <a:gd name="connsiteY4" fmla="*/ 4048378 h 4615031"/>
              <a:gd name="connsiteX5" fmla="*/ 4474895 w 7608896"/>
              <a:gd name="connsiteY5" fmla="*/ 1677412 h 4615031"/>
              <a:gd name="connsiteX6" fmla="*/ 5081798 w 7608896"/>
              <a:gd name="connsiteY6" fmla="*/ 2405695 h 4615031"/>
              <a:gd name="connsiteX7" fmla="*/ 5648241 w 7608896"/>
              <a:gd name="connsiteY7" fmla="*/ 892484 h 4615031"/>
              <a:gd name="connsiteX8" fmla="*/ 6271327 w 7608896"/>
              <a:gd name="connsiteY8" fmla="*/ 1645044 h 4615031"/>
              <a:gd name="connsiteX9" fmla="*/ 7515226 w 7608896"/>
              <a:gd name="connsiteY9" fmla="*/ 112922 h 4615031"/>
              <a:gd name="connsiteX10" fmla="*/ 7520505 w 7608896"/>
              <a:gd name="connsiteY10" fmla="*/ 114905 h 4615031"/>
              <a:gd name="connsiteX0" fmla="*/ 0 w 10085844"/>
              <a:gd name="connsiteY0" fmla="*/ 4788909 h 4837672"/>
              <a:gd name="connsiteX1" fmla="*/ 1456566 w 10085844"/>
              <a:gd name="connsiteY1" fmla="*/ 3583196 h 4837672"/>
              <a:gd name="connsiteX2" fmla="*/ 2152481 w 10085844"/>
              <a:gd name="connsiteY2" fmla="*/ 4837462 h 4837672"/>
              <a:gd name="connsiteX3" fmla="*/ 3002145 w 10085844"/>
              <a:gd name="connsiteY3" fmla="*/ 3089582 h 4837672"/>
              <a:gd name="connsiteX4" fmla="*/ 3625232 w 10085844"/>
              <a:gd name="connsiteY4" fmla="*/ 4271019 h 4837672"/>
              <a:gd name="connsiteX5" fmla="*/ 4474895 w 10085844"/>
              <a:gd name="connsiteY5" fmla="*/ 1900053 h 4837672"/>
              <a:gd name="connsiteX6" fmla="*/ 5081798 w 10085844"/>
              <a:gd name="connsiteY6" fmla="*/ 2628336 h 4837672"/>
              <a:gd name="connsiteX7" fmla="*/ 5648241 w 10085844"/>
              <a:gd name="connsiteY7" fmla="*/ 1115125 h 4837672"/>
              <a:gd name="connsiteX8" fmla="*/ 6271327 w 10085844"/>
              <a:gd name="connsiteY8" fmla="*/ 1867685 h 4837672"/>
              <a:gd name="connsiteX9" fmla="*/ 7515226 w 10085844"/>
              <a:gd name="connsiteY9" fmla="*/ 335563 h 4837672"/>
              <a:gd name="connsiteX10" fmla="*/ 10085844 w 10085844"/>
              <a:gd name="connsiteY10" fmla="*/ 2 h 4837672"/>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271327 w 10085844"/>
              <a:gd name="connsiteY8" fmla="*/ 1867684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652918"/>
              <a:gd name="connsiteY0" fmla="*/ 4368042 h 4416805"/>
              <a:gd name="connsiteX1" fmla="*/ 1456566 w 10652918"/>
              <a:gd name="connsiteY1" fmla="*/ 3162329 h 4416805"/>
              <a:gd name="connsiteX2" fmla="*/ 2152481 w 10652918"/>
              <a:gd name="connsiteY2" fmla="*/ 4416595 h 4416805"/>
              <a:gd name="connsiteX3" fmla="*/ 3002145 w 10652918"/>
              <a:gd name="connsiteY3" fmla="*/ 2668715 h 4416805"/>
              <a:gd name="connsiteX4" fmla="*/ 3625232 w 10652918"/>
              <a:gd name="connsiteY4" fmla="*/ 3850152 h 4416805"/>
              <a:gd name="connsiteX5" fmla="*/ 4474895 w 10652918"/>
              <a:gd name="connsiteY5" fmla="*/ 1479186 h 4416805"/>
              <a:gd name="connsiteX6" fmla="*/ 5081798 w 10652918"/>
              <a:gd name="connsiteY6" fmla="*/ 2207469 h 4416805"/>
              <a:gd name="connsiteX7" fmla="*/ 5648241 w 10652918"/>
              <a:gd name="connsiteY7" fmla="*/ 694258 h 4416805"/>
              <a:gd name="connsiteX8" fmla="*/ 6392843 w 10652918"/>
              <a:gd name="connsiteY8" fmla="*/ 1460320 h 4416805"/>
              <a:gd name="connsiteX9" fmla="*/ 7947284 w 10652918"/>
              <a:gd name="connsiteY9" fmla="*/ 9208 h 4416805"/>
              <a:gd name="connsiteX10" fmla="*/ 10652918 w 10652918"/>
              <a:gd name="connsiteY10" fmla="*/ 146209 h 4416805"/>
              <a:gd name="connsiteX0" fmla="*/ 0 w 11314504"/>
              <a:gd name="connsiteY0" fmla="*/ 4559378 h 4608141"/>
              <a:gd name="connsiteX1" fmla="*/ 1456566 w 11314504"/>
              <a:gd name="connsiteY1" fmla="*/ 3353665 h 4608141"/>
              <a:gd name="connsiteX2" fmla="*/ 2152481 w 11314504"/>
              <a:gd name="connsiteY2" fmla="*/ 4607931 h 4608141"/>
              <a:gd name="connsiteX3" fmla="*/ 3002145 w 11314504"/>
              <a:gd name="connsiteY3" fmla="*/ 2860051 h 4608141"/>
              <a:gd name="connsiteX4" fmla="*/ 3625232 w 11314504"/>
              <a:gd name="connsiteY4" fmla="*/ 4041488 h 4608141"/>
              <a:gd name="connsiteX5" fmla="*/ 4474895 w 11314504"/>
              <a:gd name="connsiteY5" fmla="*/ 1670522 h 4608141"/>
              <a:gd name="connsiteX6" fmla="*/ 5081798 w 11314504"/>
              <a:gd name="connsiteY6" fmla="*/ 2398805 h 4608141"/>
              <a:gd name="connsiteX7" fmla="*/ 5648241 w 11314504"/>
              <a:gd name="connsiteY7" fmla="*/ 885594 h 4608141"/>
              <a:gd name="connsiteX8" fmla="*/ 6392843 w 11314504"/>
              <a:gd name="connsiteY8" fmla="*/ 1651656 h 4608141"/>
              <a:gd name="connsiteX9" fmla="*/ 7947284 w 11314504"/>
              <a:gd name="connsiteY9" fmla="*/ 200544 h 4608141"/>
              <a:gd name="connsiteX10" fmla="*/ 11314504 w 11314504"/>
              <a:gd name="connsiteY10" fmla="*/ 0 h 4608141"/>
              <a:gd name="connsiteX0" fmla="*/ 0 w 11409016"/>
              <a:gd name="connsiteY0" fmla="*/ 4399227 h 4447990"/>
              <a:gd name="connsiteX1" fmla="*/ 1456566 w 11409016"/>
              <a:gd name="connsiteY1" fmla="*/ 3193514 h 4447990"/>
              <a:gd name="connsiteX2" fmla="*/ 2152481 w 11409016"/>
              <a:gd name="connsiteY2" fmla="*/ 4447780 h 4447990"/>
              <a:gd name="connsiteX3" fmla="*/ 3002145 w 11409016"/>
              <a:gd name="connsiteY3" fmla="*/ 2699900 h 4447990"/>
              <a:gd name="connsiteX4" fmla="*/ 3625232 w 11409016"/>
              <a:gd name="connsiteY4" fmla="*/ 3881337 h 4447990"/>
              <a:gd name="connsiteX5" fmla="*/ 4474895 w 11409016"/>
              <a:gd name="connsiteY5" fmla="*/ 1510371 h 4447990"/>
              <a:gd name="connsiteX6" fmla="*/ 5081798 w 11409016"/>
              <a:gd name="connsiteY6" fmla="*/ 2238654 h 4447990"/>
              <a:gd name="connsiteX7" fmla="*/ 5648241 w 11409016"/>
              <a:gd name="connsiteY7" fmla="*/ 725443 h 4447990"/>
              <a:gd name="connsiteX8" fmla="*/ 6392843 w 11409016"/>
              <a:gd name="connsiteY8" fmla="*/ 1491505 h 4447990"/>
              <a:gd name="connsiteX9" fmla="*/ 7947284 w 11409016"/>
              <a:gd name="connsiteY9" fmla="*/ 40393 h 4447990"/>
              <a:gd name="connsiteX10" fmla="*/ 11409016 w 11409016"/>
              <a:gd name="connsiteY10" fmla="*/ 1871 h 4447990"/>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171063"/>
              <a:gd name="connsiteY0" fmla="*/ 4365573 h 4414336"/>
              <a:gd name="connsiteX1" fmla="*/ 1456566 w 11171063"/>
              <a:gd name="connsiteY1" fmla="*/ 3159860 h 4414336"/>
              <a:gd name="connsiteX2" fmla="*/ 2152481 w 11171063"/>
              <a:gd name="connsiteY2" fmla="*/ 4414126 h 4414336"/>
              <a:gd name="connsiteX3" fmla="*/ 3002145 w 11171063"/>
              <a:gd name="connsiteY3" fmla="*/ 2666246 h 4414336"/>
              <a:gd name="connsiteX4" fmla="*/ 3625232 w 11171063"/>
              <a:gd name="connsiteY4" fmla="*/ 3847683 h 4414336"/>
              <a:gd name="connsiteX5" fmla="*/ 4474895 w 11171063"/>
              <a:gd name="connsiteY5" fmla="*/ 1476717 h 4414336"/>
              <a:gd name="connsiteX6" fmla="*/ 5081798 w 11171063"/>
              <a:gd name="connsiteY6" fmla="*/ 2205000 h 4414336"/>
              <a:gd name="connsiteX7" fmla="*/ 5648241 w 11171063"/>
              <a:gd name="connsiteY7" fmla="*/ 691789 h 4414336"/>
              <a:gd name="connsiteX8" fmla="*/ 6392843 w 11171063"/>
              <a:gd name="connsiteY8" fmla="*/ 1457851 h 4414336"/>
              <a:gd name="connsiteX9" fmla="*/ 7947284 w 11171063"/>
              <a:gd name="connsiteY9" fmla="*/ 6739 h 4414336"/>
              <a:gd name="connsiteX10" fmla="*/ 11171063 w 11171063"/>
              <a:gd name="connsiteY10" fmla="*/ 225999 h 4414336"/>
              <a:gd name="connsiteX0" fmla="*/ 0 w 10980700"/>
              <a:gd name="connsiteY0" fmla="*/ 4365662 h 4414425"/>
              <a:gd name="connsiteX1" fmla="*/ 1456566 w 10980700"/>
              <a:gd name="connsiteY1" fmla="*/ 3159949 h 4414425"/>
              <a:gd name="connsiteX2" fmla="*/ 2152481 w 10980700"/>
              <a:gd name="connsiteY2" fmla="*/ 4414215 h 4414425"/>
              <a:gd name="connsiteX3" fmla="*/ 3002145 w 10980700"/>
              <a:gd name="connsiteY3" fmla="*/ 2666335 h 4414425"/>
              <a:gd name="connsiteX4" fmla="*/ 3625232 w 10980700"/>
              <a:gd name="connsiteY4" fmla="*/ 3847772 h 4414425"/>
              <a:gd name="connsiteX5" fmla="*/ 4474895 w 10980700"/>
              <a:gd name="connsiteY5" fmla="*/ 1476806 h 4414425"/>
              <a:gd name="connsiteX6" fmla="*/ 5081798 w 10980700"/>
              <a:gd name="connsiteY6" fmla="*/ 2205089 h 4414425"/>
              <a:gd name="connsiteX7" fmla="*/ 5648241 w 10980700"/>
              <a:gd name="connsiteY7" fmla="*/ 691878 h 4414425"/>
              <a:gd name="connsiteX8" fmla="*/ 6392843 w 10980700"/>
              <a:gd name="connsiteY8" fmla="*/ 1457940 h 4414425"/>
              <a:gd name="connsiteX9" fmla="*/ 7947284 w 10980700"/>
              <a:gd name="connsiteY9" fmla="*/ 6828 h 4414425"/>
              <a:gd name="connsiteX10" fmla="*/ 10980700 w 10980700"/>
              <a:gd name="connsiteY10" fmla="*/ 222123 h 4414425"/>
              <a:gd name="connsiteX0" fmla="*/ 0 w 10980700"/>
              <a:gd name="connsiteY0" fmla="*/ 4365663 h 4414426"/>
              <a:gd name="connsiteX1" fmla="*/ 1456566 w 10980700"/>
              <a:gd name="connsiteY1" fmla="*/ 3159950 h 4414426"/>
              <a:gd name="connsiteX2" fmla="*/ 2152481 w 10980700"/>
              <a:gd name="connsiteY2" fmla="*/ 4414216 h 4414426"/>
              <a:gd name="connsiteX3" fmla="*/ 3002145 w 10980700"/>
              <a:gd name="connsiteY3" fmla="*/ 2666336 h 4414426"/>
              <a:gd name="connsiteX4" fmla="*/ 3625232 w 10980700"/>
              <a:gd name="connsiteY4" fmla="*/ 3847773 h 4414426"/>
              <a:gd name="connsiteX5" fmla="*/ 4474895 w 10980700"/>
              <a:gd name="connsiteY5" fmla="*/ 1476807 h 4414426"/>
              <a:gd name="connsiteX6" fmla="*/ 5081798 w 10980700"/>
              <a:gd name="connsiteY6" fmla="*/ 2205090 h 4414426"/>
              <a:gd name="connsiteX7" fmla="*/ 5648241 w 10980700"/>
              <a:gd name="connsiteY7" fmla="*/ 691879 h 4414426"/>
              <a:gd name="connsiteX8" fmla="*/ 6392843 w 10980700"/>
              <a:gd name="connsiteY8" fmla="*/ 1457941 h 4414426"/>
              <a:gd name="connsiteX9" fmla="*/ 7947284 w 10980700"/>
              <a:gd name="connsiteY9" fmla="*/ 6829 h 4414426"/>
              <a:gd name="connsiteX10" fmla="*/ 10980700 w 10980700"/>
              <a:gd name="connsiteY10" fmla="*/ 222124 h 4414426"/>
              <a:gd name="connsiteX0" fmla="*/ 0 w 11123472"/>
              <a:gd name="connsiteY0" fmla="*/ 4367331 h 4416094"/>
              <a:gd name="connsiteX1" fmla="*/ 1456566 w 11123472"/>
              <a:gd name="connsiteY1" fmla="*/ 3161618 h 4416094"/>
              <a:gd name="connsiteX2" fmla="*/ 2152481 w 11123472"/>
              <a:gd name="connsiteY2" fmla="*/ 4415884 h 4416094"/>
              <a:gd name="connsiteX3" fmla="*/ 3002145 w 11123472"/>
              <a:gd name="connsiteY3" fmla="*/ 2668004 h 4416094"/>
              <a:gd name="connsiteX4" fmla="*/ 3625232 w 11123472"/>
              <a:gd name="connsiteY4" fmla="*/ 3849441 h 4416094"/>
              <a:gd name="connsiteX5" fmla="*/ 4474895 w 11123472"/>
              <a:gd name="connsiteY5" fmla="*/ 1478475 h 4416094"/>
              <a:gd name="connsiteX6" fmla="*/ 5081798 w 11123472"/>
              <a:gd name="connsiteY6" fmla="*/ 2206758 h 4416094"/>
              <a:gd name="connsiteX7" fmla="*/ 5648241 w 11123472"/>
              <a:gd name="connsiteY7" fmla="*/ 693547 h 4416094"/>
              <a:gd name="connsiteX8" fmla="*/ 6392843 w 11123472"/>
              <a:gd name="connsiteY8" fmla="*/ 1459609 h 4416094"/>
              <a:gd name="connsiteX9" fmla="*/ 7947284 w 11123472"/>
              <a:gd name="connsiteY9" fmla="*/ 8497 h 4416094"/>
              <a:gd name="connsiteX10" fmla="*/ 11123472 w 11123472"/>
              <a:gd name="connsiteY10" fmla="*/ 164303 h 4416094"/>
              <a:gd name="connsiteX0" fmla="*/ 0 w 7947283"/>
              <a:gd name="connsiteY0" fmla="*/ 4358834 h 4407597"/>
              <a:gd name="connsiteX1" fmla="*/ 1456566 w 7947283"/>
              <a:gd name="connsiteY1" fmla="*/ 3153121 h 4407597"/>
              <a:gd name="connsiteX2" fmla="*/ 2152481 w 7947283"/>
              <a:gd name="connsiteY2" fmla="*/ 4407387 h 4407597"/>
              <a:gd name="connsiteX3" fmla="*/ 3002145 w 7947283"/>
              <a:gd name="connsiteY3" fmla="*/ 2659507 h 4407597"/>
              <a:gd name="connsiteX4" fmla="*/ 3625232 w 7947283"/>
              <a:gd name="connsiteY4" fmla="*/ 3840944 h 4407597"/>
              <a:gd name="connsiteX5" fmla="*/ 4474895 w 7947283"/>
              <a:gd name="connsiteY5" fmla="*/ 1469978 h 4407597"/>
              <a:gd name="connsiteX6" fmla="*/ 5081798 w 7947283"/>
              <a:gd name="connsiteY6" fmla="*/ 2198261 h 4407597"/>
              <a:gd name="connsiteX7" fmla="*/ 5648241 w 7947283"/>
              <a:gd name="connsiteY7" fmla="*/ 685050 h 4407597"/>
              <a:gd name="connsiteX8" fmla="*/ 6392843 w 7947283"/>
              <a:gd name="connsiteY8" fmla="*/ 1451112 h 4407597"/>
              <a:gd name="connsiteX9" fmla="*/ 7947284 w 7947283"/>
              <a:gd name="connsiteY9" fmla="*/ 0 h 4407597"/>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115593 w 9907006"/>
              <a:gd name="connsiteY0" fmla="*/ 4680069 h 4817244"/>
              <a:gd name="connsiteX1" fmla="*/ 105750 w 9907006"/>
              <a:gd name="connsiteY1" fmla="*/ 4739396 h 4817244"/>
              <a:gd name="connsiteX2" fmla="*/ 1572159 w 9907006"/>
              <a:gd name="connsiteY2" fmla="*/ 3474356 h 4817244"/>
              <a:gd name="connsiteX3" fmla="*/ 2268074 w 9907006"/>
              <a:gd name="connsiteY3" fmla="*/ 4728622 h 4817244"/>
              <a:gd name="connsiteX4" fmla="*/ 3117738 w 9907006"/>
              <a:gd name="connsiteY4" fmla="*/ 2980742 h 4817244"/>
              <a:gd name="connsiteX5" fmla="*/ 3740825 w 9907006"/>
              <a:gd name="connsiteY5" fmla="*/ 4162179 h 4817244"/>
              <a:gd name="connsiteX6" fmla="*/ 4590488 w 9907006"/>
              <a:gd name="connsiteY6" fmla="*/ 1791213 h 4817244"/>
              <a:gd name="connsiteX7" fmla="*/ 5197391 w 9907006"/>
              <a:gd name="connsiteY7" fmla="*/ 2519496 h 4817244"/>
              <a:gd name="connsiteX8" fmla="*/ 5763834 w 9907006"/>
              <a:gd name="connsiteY8" fmla="*/ 1006285 h 4817244"/>
              <a:gd name="connsiteX9" fmla="*/ 6508436 w 9907006"/>
              <a:gd name="connsiteY9" fmla="*/ 1772347 h 4817244"/>
              <a:gd name="connsiteX10" fmla="*/ 9907006 w 9907006"/>
              <a:gd name="connsiteY10" fmla="*/ 0 h 4817244"/>
              <a:gd name="connsiteX0" fmla="*/ 1530 w 10018254"/>
              <a:gd name="connsiteY0" fmla="*/ 4143077 h 4772205"/>
              <a:gd name="connsiteX1" fmla="*/ 216998 w 10018254"/>
              <a:gd name="connsiteY1" fmla="*/ 4739396 h 4772205"/>
              <a:gd name="connsiteX2" fmla="*/ 1683407 w 10018254"/>
              <a:gd name="connsiteY2" fmla="*/ 3474356 h 4772205"/>
              <a:gd name="connsiteX3" fmla="*/ 2379322 w 10018254"/>
              <a:gd name="connsiteY3" fmla="*/ 4728622 h 4772205"/>
              <a:gd name="connsiteX4" fmla="*/ 3228986 w 10018254"/>
              <a:gd name="connsiteY4" fmla="*/ 2980742 h 4772205"/>
              <a:gd name="connsiteX5" fmla="*/ 3852073 w 10018254"/>
              <a:gd name="connsiteY5" fmla="*/ 4162179 h 4772205"/>
              <a:gd name="connsiteX6" fmla="*/ 4701736 w 10018254"/>
              <a:gd name="connsiteY6" fmla="*/ 1791213 h 4772205"/>
              <a:gd name="connsiteX7" fmla="*/ 5308639 w 10018254"/>
              <a:gd name="connsiteY7" fmla="*/ 2519496 h 4772205"/>
              <a:gd name="connsiteX8" fmla="*/ 5875082 w 10018254"/>
              <a:gd name="connsiteY8" fmla="*/ 1006285 h 4772205"/>
              <a:gd name="connsiteX9" fmla="*/ 6619684 w 10018254"/>
              <a:gd name="connsiteY9" fmla="*/ 1772347 h 4772205"/>
              <a:gd name="connsiteX10" fmla="*/ 10018254 w 10018254"/>
              <a:gd name="connsiteY10" fmla="*/ 0 h 4772205"/>
              <a:gd name="connsiteX0" fmla="*/ 210538 w 10227262"/>
              <a:gd name="connsiteY0" fmla="*/ 4143077 h 5190965"/>
              <a:gd name="connsiteX1" fmla="*/ 82675 w 10227262"/>
              <a:gd name="connsiteY1" fmla="*/ 5168559 h 5190965"/>
              <a:gd name="connsiteX2" fmla="*/ 1892415 w 10227262"/>
              <a:gd name="connsiteY2" fmla="*/ 3474356 h 5190965"/>
              <a:gd name="connsiteX3" fmla="*/ 2588330 w 10227262"/>
              <a:gd name="connsiteY3" fmla="*/ 4728622 h 5190965"/>
              <a:gd name="connsiteX4" fmla="*/ 3437994 w 10227262"/>
              <a:gd name="connsiteY4" fmla="*/ 2980742 h 5190965"/>
              <a:gd name="connsiteX5" fmla="*/ 4061081 w 10227262"/>
              <a:gd name="connsiteY5" fmla="*/ 4162179 h 5190965"/>
              <a:gd name="connsiteX6" fmla="*/ 4910744 w 10227262"/>
              <a:gd name="connsiteY6" fmla="*/ 1791213 h 5190965"/>
              <a:gd name="connsiteX7" fmla="*/ 5517647 w 10227262"/>
              <a:gd name="connsiteY7" fmla="*/ 2519496 h 5190965"/>
              <a:gd name="connsiteX8" fmla="*/ 6084090 w 10227262"/>
              <a:gd name="connsiteY8" fmla="*/ 1006285 h 5190965"/>
              <a:gd name="connsiteX9" fmla="*/ 6828692 w 10227262"/>
              <a:gd name="connsiteY9" fmla="*/ 1772347 h 5190965"/>
              <a:gd name="connsiteX10" fmla="*/ 10227262 w 10227262"/>
              <a:gd name="connsiteY10" fmla="*/ 0 h 5190965"/>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1088827 w 10204307"/>
              <a:gd name="connsiteY0" fmla="*/ 3228771 h 5168559"/>
              <a:gd name="connsiteX1" fmla="*/ 59720 w 10204307"/>
              <a:gd name="connsiteY1" fmla="*/ 5168559 h 5168559"/>
              <a:gd name="connsiteX2" fmla="*/ 1869460 w 10204307"/>
              <a:gd name="connsiteY2" fmla="*/ 3474356 h 5168559"/>
              <a:gd name="connsiteX3" fmla="*/ 2565375 w 10204307"/>
              <a:gd name="connsiteY3" fmla="*/ 4728622 h 5168559"/>
              <a:gd name="connsiteX4" fmla="*/ 3415039 w 10204307"/>
              <a:gd name="connsiteY4" fmla="*/ 2980742 h 5168559"/>
              <a:gd name="connsiteX5" fmla="*/ 4038126 w 10204307"/>
              <a:gd name="connsiteY5" fmla="*/ 4162179 h 5168559"/>
              <a:gd name="connsiteX6" fmla="*/ 4887789 w 10204307"/>
              <a:gd name="connsiteY6" fmla="*/ 1791213 h 5168559"/>
              <a:gd name="connsiteX7" fmla="*/ 5494692 w 10204307"/>
              <a:gd name="connsiteY7" fmla="*/ 2519496 h 5168559"/>
              <a:gd name="connsiteX8" fmla="*/ 6061135 w 10204307"/>
              <a:gd name="connsiteY8" fmla="*/ 1006285 h 5168559"/>
              <a:gd name="connsiteX9" fmla="*/ 6805737 w 10204307"/>
              <a:gd name="connsiteY9" fmla="*/ 1772347 h 5168559"/>
              <a:gd name="connsiteX10" fmla="*/ 10204307 w 10204307"/>
              <a:gd name="connsiteY10" fmla="*/ 0 h 5168559"/>
              <a:gd name="connsiteX0" fmla="*/ 938428 w 10210645"/>
              <a:gd name="connsiteY0" fmla="*/ 3359386 h 5168559"/>
              <a:gd name="connsiteX1" fmla="*/ 66058 w 10210645"/>
              <a:gd name="connsiteY1" fmla="*/ 5168559 h 5168559"/>
              <a:gd name="connsiteX2" fmla="*/ 1875798 w 10210645"/>
              <a:gd name="connsiteY2" fmla="*/ 3474356 h 5168559"/>
              <a:gd name="connsiteX3" fmla="*/ 2571713 w 10210645"/>
              <a:gd name="connsiteY3" fmla="*/ 4728622 h 5168559"/>
              <a:gd name="connsiteX4" fmla="*/ 3421377 w 10210645"/>
              <a:gd name="connsiteY4" fmla="*/ 2980742 h 5168559"/>
              <a:gd name="connsiteX5" fmla="*/ 4044464 w 10210645"/>
              <a:gd name="connsiteY5" fmla="*/ 4162179 h 5168559"/>
              <a:gd name="connsiteX6" fmla="*/ 4894127 w 10210645"/>
              <a:gd name="connsiteY6" fmla="*/ 1791213 h 5168559"/>
              <a:gd name="connsiteX7" fmla="*/ 5501030 w 10210645"/>
              <a:gd name="connsiteY7" fmla="*/ 2519496 h 5168559"/>
              <a:gd name="connsiteX8" fmla="*/ 6067473 w 10210645"/>
              <a:gd name="connsiteY8" fmla="*/ 1006285 h 5168559"/>
              <a:gd name="connsiteX9" fmla="*/ 6812075 w 10210645"/>
              <a:gd name="connsiteY9" fmla="*/ 1772347 h 5168559"/>
              <a:gd name="connsiteX10" fmla="*/ 10210645 w 10210645"/>
              <a:gd name="connsiteY10" fmla="*/ 0 h 5168559"/>
              <a:gd name="connsiteX0" fmla="*/ 789529 w 10218485"/>
              <a:gd name="connsiteY0" fmla="*/ 3777354 h 5168559"/>
              <a:gd name="connsiteX1" fmla="*/ 73898 w 10218485"/>
              <a:gd name="connsiteY1" fmla="*/ 5168559 h 5168559"/>
              <a:gd name="connsiteX2" fmla="*/ 1883638 w 10218485"/>
              <a:gd name="connsiteY2" fmla="*/ 3474356 h 5168559"/>
              <a:gd name="connsiteX3" fmla="*/ 2579553 w 10218485"/>
              <a:gd name="connsiteY3" fmla="*/ 4728622 h 5168559"/>
              <a:gd name="connsiteX4" fmla="*/ 3429217 w 10218485"/>
              <a:gd name="connsiteY4" fmla="*/ 2980742 h 5168559"/>
              <a:gd name="connsiteX5" fmla="*/ 4052304 w 10218485"/>
              <a:gd name="connsiteY5" fmla="*/ 4162179 h 5168559"/>
              <a:gd name="connsiteX6" fmla="*/ 4901967 w 10218485"/>
              <a:gd name="connsiteY6" fmla="*/ 1791213 h 5168559"/>
              <a:gd name="connsiteX7" fmla="*/ 5508870 w 10218485"/>
              <a:gd name="connsiteY7" fmla="*/ 2519496 h 5168559"/>
              <a:gd name="connsiteX8" fmla="*/ 6075313 w 10218485"/>
              <a:gd name="connsiteY8" fmla="*/ 1006285 h 5168559"/>
              <a:gd name="connsiteX9" fmla="*/ 6819915 w 10218485"/>
              <a:gd name="connsiteY9" fmla="*/ 1772347 h 5168559"/>
              <a:gd name="connsiteX10" fmla="*/ 10218485 w 10218485"/>
              <a:gd name="connsiteY10" fmla="*/ 0 h 5168559"/>
              <a:gd name="connsiteX0" fmla="*/ 1051109 w 10480065"/>
              <a:gd name="connsiteY0" fmla="*/ 3777354 h 5064067"/>
              <a:gd name="connsiteX1" fmla="*/ 61187 w 10480065"/>
              <a:gd name="connsiteY1" fmla="*/ 5064067 h 5064067"/>
              <a:gd name="connsiteX2" fmla="*/ 2145218 w 10480065"/>
              <a:gd name="connsiteY2" fmla="*/ 3474356 h 5064067"/>
              <a:gd name="connsiteX3" fmla="*/ 2841133 w 10480065"/>
              <a:gd name="connsiteY3" fmla="*/ 4728622 h 5064067"/>
              <a:gd name="connsiteX4" fmla="*/ 3690797 w 10480065"/>
              <a:gd name="connsiteY4" fmla="*/ 2980742 h 5064067"/>
              <a:gd name="connsiteX5" fmla="*/ 4313884 w 10480065"/>
              <a:gd name="connsiteY5" fmla="*/ 4162179 h 5064067"/>
              <a:gd name="connsiteX6" fmla="*/ 5163547 w 10480065"/>
              <a:gd name="connsiteY6" fmla="*/ 1791213 h 5064067"/>
              <a:gd name="connsiteX7" fmla="*/ 5770450 w 10480065"/>
              <a:gd name="connsiteY7" fmla="*/ 2519496 h 5064067"/>
              <a:gd name="connsiteX8" fmla="*/ 6336893 w 10480065"/>
              <a:gd name="connsiteY8" fmla="*/ 1006285 h 5064067"/>
              <a:gd name="connsiteX9" fmla="*/ 7081495 w 10480065"/>
              <a:gd name="connsiteY9" fmla="*/ 1772347 h 5064067"/>
              <a:gd name="connsiteX10" fmla="*/ 10480065 w 10480065"/>
              <a:gd name="connsiteY10" fmla="*/ 0 h 5064067"/>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78351 w 10498322"/>
              <a:gd name="connsiteY0" fmla="*/ 5292489 h 5294168"/>
              <a:gd name="connsiteX1" fmla="*/ 53321 w 10498322"/>
              <a:gd name="connsiteY1" fmla="*/ 5273051 h 5294168"/>
              <a:gd name="connsiteX2" fmla="*/ 2163475 w 10498322"/>
              <a:gd name="connsiteY2" fmla="*/ 3474356 h 5294168"/>
              <a:gd name="connsiteX3" fmla="*/ 2859390 w 10498322"/>
              <a:gd name="connsiteY3" fmla="*/ 4728622 h 5294168"/>
              <a:gd name="connsiteX4" fmla="*/ 3709054 w 10498322"/>
              <a:gd name="connsiteY4" fmla="*/ 2980742 h 5294168"/>
              <a:gd name="connsiteX5" fmla="*/ 4332141 w 10498322"/>
              <a:gd name="connsiteY5" fmla="*/ 4162179 h 5294168"/>
              <a:gd name="connsiteX6" fmla="*/ 5181804 w 10498322"/>
              <a:gd name="connsiteY6" fmla="*/ 1791213 h 5294168"/>
              <a:gd name="connsiteX7" fmla="*/ 5788707 w 10498322"/>
              <a:gd name="connsiteY7" fmla="*/ 2519496 h 5294168"/>
              <a:gd name="connsiteX8" fmla="*/ 6355150 w 10498322"/>
              <a:gd name="connsiteY8" fmla="*/ 1006285 h 5294168"/>
              <a:gd name="connsiteX9" fmla="*/ 7099752 w 10498322"/>
              <a:gd name="connsiteY9" fmla="*/ 1772347 h 5294168"/>
              <a:gd name="connsiteX10" fmla="*/ 10498322 w 10498322"/>
              <a:gd name="connsiteY10" fmla="*/ 0 h 5294168"/>
              <a:gd name="connsiteX0" fmla="*/ 1227036 w 10447007"/>
              <a:gd name="connsiteY0" fmla="*/ 5292489 h 5538136"/>
              <a:gd name="connsiteX1" fmla="*/ 2006 w 10447007"/>
              <a:gd name="connsiteY1" fmla="*/ 5273051 h 5538136"/>
              <a:gd name="connsiteX2" fmla="*/ 2112160 w 10447007"/>
              <a:gd name="connsiteY2" fmla="*/ 3474356 h 5538136"/>
              <a:gd name="connsiteX3" fmla="*/ 2808075 w 10447007"/>
              <a:gd name="connsiteY3" fmla="*/ 4728622 h 5538136"/>
              <a:gd name="connsiteX4" fmla="*/ 3657739 w 10447007"/>
              <a:gd name="connsiteY4" fmla="*/ 2980742 h 5538136"/>
              <a:gd name="connsiteX5" fmla="*/ 4280826 w 10447007"/>
              <a:gd name="connsiteY5" fmla="*/ 4162179 h 5538136"/>
              <a:gd name="connsiteX6" fmla="*/ 5130489 w 10447007"/>
              <a:gd name="connsiteY6" fmla="*/ 1791213 h 5538136"/>
              <a:gd name="connsiteX7" fmla="*/ 5737392 w 10447007"/>
              <a:gd name="connsiteY7" fmla="*/ 2519496 h 5538136"/>
              <a:gd name="connsiteX8" fmla="*/ 6303835 w 10447007"/>
              <a:gd name="connsiteY8" fmla="*/ 1006285 h 5538136"/>
              <a:gd name="connsiteX9" fmla="*/ 7048437 w 10447007"/>
              <a:gd name="connsiteY9" fmla="*/ 1772347 h 5538136"/>
              <a:gd name="connsiteX10" fmla="*/ 10447007 w 10447007"/>
              <a:gd name="connsiteY10" fmla="*/ 0 h 5538136"/>
              <a:gd name="connsiteX0" fmla="*/ 1122664 w 10342635"/>
              <a:gd name="connsiteY0" fmla="*/ 5292489 h 5626951"/>
              <a:gd name="connsiteX1" fmla="*/ 2125 w 10342635"/>
              <a:gd name="connsiteY1" fmla="*/ 5390604 h 5626951"/>
              <a:gd name="connsiteX2" fmla="*/ 2007788 w 10342635"/>
              <a:gd name="connsiteY2" fmla="*/ 3474356 h 5626951"/>
              <a:gd name="connsiteX3" fmla="*/ 2703703 w 10342635"/>
              <a:gd name="connsiteY3" fmla="*/ 4728622 h 5626951"/>
              <a:gd name="connsiteX4" fmla="*/ 3553367 w 10342635"/>
              <a:gd name="connsiteY4" fmla="*/ 2980742 h 5626951"/>
              <a:gd name="connsiteX5" fmla="*/ 4176454 w 10342635"/>
              <a:gd name="connsiteY5" fmla="*/ 4162179 h 5626951"/>
              <a:gd name="connsiteX6" fmla="*/ 5026117 w 10342635"/>
              <a:gd name="connsiteY6" fmla="*/ 1791213 h 5626951"/>
              <a:gd name="connsiteX7" fmla="*/ 5633020 w 10342635"/>
              <a:gd name="connsiteY7" fmla="*/ 2519496 h 5626951"/>
              <a:gd name="connsiteX8" fmla="*/ 6199463 w 10342635"/>
              <a:gd name="connsiteY8" fmla="*/ 1006285 h 5626951"/>
              <a:gd name="connsiteX9" fmla="*/ 6944065 w 10342635"/>
              <a:gd name="connsiteY9" fmla="*/ 1772347 h 5626951"/>
              <a:gd name="connsiteX10" fmla="*/ 10342635 w 10342635"/>
              <a:gd name="connsiteY10" fmla="*/ 0 h 5626951"/>
              <a:gd name="connsiteX0" fmla="*/ 1126652 w 10346623"/>
              <a:gd name="connsiteY0" fmla="*/ 5292489 h 5626951"/>
              <a:gd name="connsiteX1" fmla="*/ 6113 w 10346623"/>
              <a:gd name="connsiteY1" fmla="*/ 5390604 h 5626951"/>
              <a:gd name="connsiteX2" fmla="*/ 2011776 w 10346623"/>
              <a:gd name="connsiteY2" fmla="*/ 3474356 h 5626951"/>
              <a:gd name="connsiteX3" fmla="*/ 2707691 w 10346623"/>
              <a:gd name="connsiteY3" fmla="*/ 4728622 h 5626951"/>
              <a:gd name="connsiteX4" fmla="*/ 3557355 w 10346623"/>
              <a:gd name="connsiteY4" fmla="*/ 2980742 h 5626951"/>
              <a:gd name="connsiteX5" fmla="*/ 4180442 w 10346623"/>
              <a:gd name="connsiteY5" fmla="*/ 4162179 h 5626951"/>
              <a:gd name="connsiteX6" fmla="*/ 5030105 w 10346623"/>
              <a:gd name="connsiteY6" fmla="*/ 1791213 h 5626951"/>
              <a:gd name="connsiteX7" fmla="*/ 5637008 w 10346623"/>
              <a:gd name="connsiteY7" fmla="*/ 2519496 h 5626951"/>
              <a:gd name="connsiteX8" fmla="*/ 6203451 w 10346623"/>
              <a:gd name="connsiteY8" fmla="*/ 1006285 h 5626951"/>
              <a:gd name="connsiteX9" fmla="*/ 6948053 w 10346623"/>
              <a:gd name="connsiteY9" fmla="*/ 1772347 h 5626951"/>
              <a:gd name="connsiteX10" fmla="*/ 10346623 w 10346623"/>
              <a:gd name="connsiteY10" fmla="*/ 0 h 5626951"/>
              <a:gd name="connsiteX0" fmla="*/ 1126653 w 10346624"/>
              <a:gd name="connsiteY0" fmla="*/ 5292489 h 5603903"/>
              <a:gd name="connsiteX1" fmla="*/ 6114 w 10346624"/>
              <a:gd name="connsiteY1" fmla="*/ 5390604 h 5603903"/>
              <a:gd name="connsiteX2" fmla="*/ 2011777 w 10346624"/>
              <a:gd name="connsiteY2" fmla="*/ 3474356 h 5603903"/>
              <a:gd name="connsiteX3" fmla="*/ 2707692 w 10346624"/>
              <a:gd name="connsiteY3" fmla="*/ 4728622 h 5603903"/>
              <a:gd name="connsiteX4" fmla="*/ 3557356 w 10346624"/>
              <a:gd name="connsiteY4" fmla="*/ 2980742 h 5603903"/>
              <a:gd name="connsiteX5" fmla="*/ 4180443 w 10346624"/>
              <a:gd name="connsiteY5" fmla="*/ 4162179 h 5603903"/>
              <a:gd name="connsiteX6" fmla="*/ 5030106 w 10346624"/>
              <a:gd name="connsiteY6" fmla="*/ 1791213 h 5603903"/>
              <a:gd name="connsiteX7" fmla="*/ 5637009 w 10346624"/>
              <a:gd name="connsiteY7" fmla="*/ 2519496 h 5603903"/>
              <a:gd name="connsiteX8" fmla="*/ 6203452 w 10346624"/>
              <a:gd name="connsiteY8" fmla="*/ 1006285 h 5603903"/>
              <a:gd name="connsiteX9" fmla="*/ 6948054 w 10346624"/>
              <a:gd name="connsiteY9" fmla="*/ 1772347 h 5603903"/>
              <a:gd name="connsiteX10" fmla="*/ 10346624 w 10346624"/>
              <a:gd name="connsiteY10" fmla="*/ 0 h 5603903"/>
              <a:gd name="connsiteX0" fmla="*/ 1178899 w 10346624"/>
              <a:gd name="connsiteY0" fmla="*/ 5462289 h 5647731"/>
              <a:gd name="connsiteX1" fmla="*/ 6114 w 10346624"/>
              <a:gd name="connsiteY1" fmla="*/ 5390604 h 5647731"/>
              <a:gd name="connsiteX2" fmla="*/ 2011777 w 10346624"/>
              <a:gd name="connsiteY2" fmla="*/ 3474356 h 5647731"/>
              <a:gd name="connsiteX3" fmla="*/ 2707692 w 10346624"/>
              <a:gd name="connsiteY3" fmla="*/ 4728622 h 5647731"/>
              <a:gd name="connsiteX4" fmla="*/ 3557356 w 10346624"/>
              <a:gd name="connsiteY4" fmla="*/ 2980742 h 5647731"/>
              <a:gd name="connsiteX5" fmla="*/ 4180443 w 10346624"/>
              <a:gd name="connsiteY5" fmla="*/ 4162179 h 5647731"/>
              <a:gd name="connsiteX6" fmla="*/ 5030106 w 10346624"/>
              <a:gd name="connsiteY6" fmla="*/ 1791213 h 5647731"/>
              <a:gd name="connsiteX7" fmla="*/ 5637009 w 10346624"/>
              <a:gd name="connsiteY7" fmla="*/ 2519496 h 5647731"/>
              <a:gd name="connsiteX8" fmla="*/ 6203452 w 10346624"/>
              <a:gd name="connsiteY8" fmla="*/ 1006285 h 5647731"/>
              <a:gd name="connsiteX9" fmla="*/ 6948054 w 10346624"/>
              <a:gd name="connsiteY9" fmla="*/ 1772347 h 5647731"/>
              <a:gd name="connsiteX10" fmla="*/ 10346624 w 10346624"/>
              <a:gd name="connsiteY10" fmla="*/ 0 h 5647731"/>
              <a:gd name="connsiteX0" fmla="*/ 1178899 w 10346624"/>
              <a:gd name="connsiteY0" fmla="*/ 5462289 h 5684628"/>
              <a:gd name="connsiteX1" fmla="*/ 6114 w 10346624"/>
              <a:gd name="connsiteY1" fmla="*/ 5390604 h 5684628"/>
              <a:gd name="connsiteX2" fmla="*/ 2011777 w 10346624"/>
              <a:gd name="connsiteY2" fmla="*/ 3474356 h 5684628"/>
              <a:gd name="connsiteX3" fmla="*/ 2707692 w 10346624"/>
              <a:gd name="connsiteY3" fmla="*/ 4728622 h 5684628"/>
              <a:gd name="connsiteX4" fmla="*/ 3557356 w 10346624"/>
              <a:gd name="connsiteY4" fmla="*/ 2980742 h 5684628"/>
              <a:gd name="connsiteX5" fmla="*/ 4180443 w 10346624"/>
              <a:gd name="connsiteY5" fmla="*/ 4162179 h 5684628"/>
              <a:gd name="connsiteX6" fmla="*/ 5030106 w 10346624"/>
              <a:gd name="connsiteY6" fmla="*/ 1791213 h 5684628"/>
              <a:gd name="connsiteX7" fmla="*/ 5637009 w 10346624"/>
              <a:gd name="connsiteY7" fmla="*/ 2519496 h 5684628"/>
              <a:gd name="connsiteX8" fmla="*/ 6203452 w 10346624"/>
              <a:gd name="connsiteY8" fmla="*/ 1006285 h 5684628"/>
              <a:gd name="connsiteX9" fmla="*/ 6948054 w 10346624"/>
              <a:gd name="connsiteY9" fmla="*/ 1772347 h 5684628"/>
              <a:gd name="connsiteX10" fmla="*/ 10346624 w 10346624"/>
              <a:gd name="connsiteY10" fmla="*/ 0 h 5684628"/>
              <a:gd name="connsiteX0" fmla="*/ 1244207 w 10346624"/>
              <a:gd name="connsiteY0" fmla="*/ 5514536 h 5705666"/>
              <a:gd name="connsiteX1" fmla="*/ 6114 w 10346624"/>
              <a:gd name="connsiteY1" fmla="*/ 5390604 h 5705666"/>
              <a:gd name="connsiteX2" fmla="*/ 2011777 w 10346624"/>
              <a:gd name="connsiteY2" fmla="*/ 3474356 h 5705666"/>
              <a:gd name="connsiteX3" fmla="*/ 2707692 w 10346624"/>
              <a:gd name="connsiteY3" fmla="*/ 4728622 h 5705666"/>
              <a:gd name="connsiteX4" fmla="*/ 3557356 w 10346624"/>
              <a:gd name="connsiteY4" fmla="*/ 2980742 h 5705666"/>
              <a:gd name="connsiteX5" fmla="*/ 4180443 w 10346624"/>
              <a:gd name="connsiteY5" fmla="*/ 4162179 h 5705666"/>
              <a:gd name="connsiteX6" fmla="*/ 5030106 w 10346624"/>
              <a:gd name="connsiteY6" fmla="*/ 1791213 h 5705666"/>
              <a:gd name="connsiteX7" fmla="*/ 5637009 w 10346624"/>
              <a:gd name="connsiteY7" fmla="*/ 2519496 h 5705666"/>
              <a:gd name="connsiteX8" fmla="*/ 6203452 w 10346624"/>
              <a:gd name="connsiteY8" fmla="*/ 1006285 h 5705666"/>
              <a:gd name="connsiteX9" fmla="*/ 6948054 w 10346624"/>
              <a:gd name="connsiteY9" fmla="*/ 1772347 h 5705666"/>
              <a:gd name="connsiteX10" fmla="*/ 10346624 w 10346624"/>
              <a:gd name="connsiteY10" fmla="*/ 0 h 5705666"/>
              <a:gd name="connsiteX0" fmla="*/ 1244207 w 10346624"/>
              <a:gd name="connsiteY0" fmla="*/ 5514536 h 5680480"/>
              <a:gd name="connsiteX1" fmla="*/ 6114 w 10346624"/>
              <a:gd name="connsiteY1" fmla="*/ 5390604 h 5680480"/>
              <a:gd name="connsiteX2" fmla="*/ 2011777 w 10346624"/>
              <a:gd name="connsiteY2" fmla="*/ 3474356 h 5680480"/>
              <a:gd name="connsiteX3" fmla="*/ 2707692 w 10346624"/>
              <a:gd name="connsiteY3" fmla="*/ 4728622 h 5680480"/>
              <a:gd name="connsiteX4" fmla="*/ 3557356 w 10346624"/>
              <a:gd name="connsiteY4" fmla="*/ 2980742 h 5680480"/>
              <a:gd name="connsiteX5" fmla="*/ 4180443 w 10346624"/>
              <a:gd name="connsiteY5" fmla="*/ 4162179 h 5680480"/>
              <a:gd name="connsiteX6" fmla="*/ 5030106 w 10346624"/>
              <a:gd name="connsiteY6" fmla="*/ 1791213 h 5680480"/>
              <a:gd name="connsiteX7" fmla="*/ 5637009 w 10346624"/>
              <a:gd name="connsiteY7" fmla="*/ 2519496 h 5680480"/>
              <a:gd name="connsiteX8" fmla="*/ 6203452 w 10346624"/>
              <a:gd name="connsiteY8" fmla="*/ 1006285 h 5680480"/>
              <a:gd name="connsiteX9" fmla="*/ 6948054 w 10346624"/>
              <a:gd name="connsiteY9" fmla="*/ 1772347 h 5680480"/>
              <a:gd name="connsiteX10" fmla="*/ 10346624 w 10346624"/>
              <a:gd name="connsiteY10" fmla="*/ 0 h 5680480"/>
              <a:gd name="connsiteX0" fmla="*/ 1218172 w 10320589"/>
              <a:gd name="connsiteY0" fmla="*/ 5514536 h 5713996"/>
              <a:gd name="connsiteX1" fmla="*/ 6202 w 10320589"/>
              <a:gd name="connsiteY1" fmla="*/ 5442849 h 5713996"/>
              <a:gd name="connsiteX2" fmla="*/ 1985742 w 10320589"/>
              <a:gd name="connsiteY2" fmla="*/ 3474356 h 5713996"/>
              <a:gd name="connsiteX3" fmla="*/ 2681657 w 10320589"/>
              <a:gd name="connsiteY3" fmla="*/ 4728622 h 5713996"/>
              <a:gd name="connsiteX4" fmla="*/ 3531321 w 10320589"/>
              <a:gd name="connsiteY4" fmla="*/ 2980742 h 5713996"/>
              <a:gd name="connsiteX5" fmla="*/ 4154408 w 10320589"/>
              <a:gd name="connsiteY5" fmla="*/ 4162179 h 5713996"/>
              <a:gd name="connsiteX6" fmla="*/ 5004071 w 10320589"/>
              <a:gd name="connsiteY6" fmla="*/ 1791213 h 5713996"/>
              <a:gd name="connsiteX7" fmla="*/ 5610974 w 10320589"/>
              <a:gd name="connsiteY7" fmla="*/ 2519496 h 5713996"/>
              <a:gd name="connsiteX8" fmla="*/ 6177417 w 10320589"/>
              <a:gd name="connsiteY8" fmla="*/ 1006285 h 5713996"/>
              <a:gd name="connsiteX9" fmla="*/ 6922019 w 10320589"/>
              <a:gd name="connsiteY9" fmla="*/ 1772347 h 5713996"/>
              <a:gd name="connsiteX10" fmla="*/ 10320589 w 10320589"/>
              <a:gd name="connsiteY10" fmla="*/ 0 h 5713996"/>
              <a:gd name="connsiteX0" fmla="*/ 1229345 w 10331762"/>
              <a:gd name="connsiteY0" fmla="*/ 5514536 h 5713996"/>
              <a:gd name="connsiteX1" fmla="*/ 17375 w 10331762"/>
              <a:gd name="connsiteY1" fmla="*/ 5442849 h 5713996"/>
              <a:gd name="connsiteX2" fmla="*/ 1996915 w 10331762"/>
              <a:gd name="connsiteY2" fmla="*/ 3474356 h 5713996"/>
              <a:gd name="connsiteX3" fmla="*/ 2692830 w 10331762"/>
              <a:gd name="connsiteY3" fmla="*/ 4728622 h 5713996"/>
              <a:gd name="connsiteX4" fmla="*/ 3542494 w 10331762"/>
              <a:gd name="connsiteY4" fmla="*/ 2980742 h 5713996"/>
              <a:gd name="connsiteX5" fmla="*/ 4165581 w 10331762"/>
              <a:gd name="connsiteY5" fmla="*/ 4162179 h 5713996"/>
              <a:gd name="connsiteX6" fmla="*/ 5015244 w 10331762"/>
              <a:gd name="connsiteY6" fmla="*/ 1791213 h 5713996"/>
              <a:gd name="connsiteX7" fmla="*/ 5622147 w 10331762"/>
              <a:gd name="connsiteY7" fmla="*/ 2519496 h 5713996"/>
              <a:gd name="connsiteX8" fmla="*/ 6188590 w 10331762"/>
              <a:gd name="connsiteY8" fmla="*/ 1006285 h 5713996"/>
              <a:gd name="connsiteX9" fmla="*/ 6933192 w 10331762"/>
              <a:gd name="connsiteY9" fmla="*/ 1772347 h 5713996"/>
              <a:gd name="connsiteX10" fmla="*/ 10331762 w 10331762"/>
              <a:gd name="connsiteY10" fmla="*/ 0 h 5713996"/>
              <a:gd name="connsiteX0" fmla="*/ 1190511 w 10292928"/>
              <a:gd name="connsiteY0" fmla="*/ 5514536 h 5816280"/>
              <a:gd name="connsiteX1" fmla="*/ 17726 w 10292928"/>
              <a:gd name="connsiteY1" fmla="*/ 5586525 h 5816280"/>
              <a:gd name="connsiteX2" fmla="*/ 1958081 w 10292928"/>
              <a:gd name="connsiteY2" fmla="*/ 3474356 h 5816280"/>
              <a:gd name="connsiteX3" fmla="*/ 2653996 w 10292928"/>
              <a:gd name="connsiteY3" fmla="*/ 4728622 h 5816280"/>
              <a:gd name="connsiteX4" fmla="*/ 3503660 w 10292928"/>
              <a:gd name="connsiteY4" fmla="*/ 2980742 h 5816280"/>
              <a:gd name="connsiteX5" fmla="*/ 4126747 w 10292928"/>
              <a:gd name="connsiteY5" fmla="*/ 4162179 h 5816280"/>
              <a:gd name="connsiteX6" fmla="*/ 4976410 w 10292928"/>
              <a:gd name="connsiteY6" fmla="*/ 1791213 h 5816280"/>
              <a:gd name="connsiteX7" fmla="*/ 5583313 w 10292928"/>
              <a:gd name="connsiteY7" fmla="*/ 2519496 h 5816280"/>
              <a:gd name="connsiteX8" fmla="*/ 6149756 w 10292928"/>
              <a:gd name="connsiteY8" fmla="*/ 1006285 h 5816280"/>
              <a:gd name="connsiteX9" fmla="*/ 6894358 w 10292928"/>
              <a:gd name="connsiteY9" fmla="*/ 1772347 h 5816280"/>
              <a:gd name="connsiteX10" fmla="*/ 10292928 w 10292928"/>
              <a:gd name="connsiteY10" fmla="*/ 0 h 5816280"/>
              <a:gd name="connsiteX0" fmla="*/ 1190510 w 10292927"/>
              <a:gd name="connsiteY0" fmla="*/ 5514536 h 5816280"/>
              <a:gd name="connsiteX1" fmla="*/ 17725 w 10292927"/>
              <a:gd name="connsiteY1" fmla="*/ 5586525 h 5816280"/>
              <a:gd name="connsiteX2" fmla="*/ 1958080 w 10292927"/>
              <a:gd name="connsiteY2" fmla="*/ 3474356 h 5816280"/>
              <a:gd name="connsiteX3" fmla="*/ 2653995 w 10292927"/>
              <a:gd name="connsiteY3" fmla="*/ 4728622 h 5816280"/>
              <a:gd name="connsiteX4" fmla="*/ 3503659 w 10292927"/>
              <a:gd name="connsiteY4" fmla="*/ 2980742 h 5816280"/>
              <a:gd name="connsiteX5" fmla="*/ 4126746 w 10292927"/>
              <a:gd name="connsiteY5" fmla="*/ 4162179 h 5816280"/>
              <a:gd name="connsiteX6" fmla="*/ 4976409 w 10292927"/>
              <a:gd name="connsiteY6" fmla="*/ 1791213 h 5816280"/>
              <a:gd name="connsiteX7" fmla="*/ 5583312 w 10292927"/>
              <a:gd name="connsiteY7" fmla="*/ 2519496 h 5816280"/>
              <a:gd name="connsiteX8" fmla="*/ 6149755 w 10292927"/>
              <a:gd name="connsiteY8" fmla="*/ 1006285 h 5816280"/>
              <a:gd name="connsiteX9" fmla="*/ 6894357 w 10292927"/>
              <a:gd name="connsiteY9" fmla="*/ 1772347 h 5816280"/>
              <a:gd name="connsiteX10" fmla="*/ 10292927 w 10292927"/>
              <a:gd name="connsiteY10" fmla="*/ 0 h 5816280"/>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651" h="5959957">
                <a:moveTo>
                  <a:pt x="1190510" y="5658213"/>
                </a:moveTo>
                <a:cubicBezTo>
                  <a:pt x="992947" y="5720347"/>
                  <a:pt x="284364" y="6257692"/>
                  <a:pt x="17725" y="5730202"/>
                </a:cubicBezTo>
                <a:cubicBezTo>
                  <a:pt x="-196667" y="5176589"/>
                  <a:pt x="1597693" y="3619829"/>
                  <a:pt x="1958080" y="3618033"/>
                </a:cubicBezTo>
                <a:cubicBezTo>
                  <a:pt x="2343801" y="3631520"/>
                  <a:pt x="2438207" y="4891180"/>
                  <a:pt x="2653995" y="4872299"/>
                </a:cubicBezTo>
                <a:cubicBezTo>
                  <a:pt x="2880571" y="4872299"/>
                  <a:pt x="3244714" y="3140604"/>
                  <a:pt x="3503659" y="3124419"/>
                </a:cubicBezTo>
                <a:cubicBezTo>
                  <a:pt x="3703263" y="3105537"/>
                  <a:pt x="3959510" y="4308553"/>
                  <a:pt x="4126746" y="4305856"/>
                </a:cubicBezTo>
                <a:cubicBezTo>
                  <a:pt x="4296679" y="4292369"/>
                  <a:pt x="4652728" y="1932193"/>
                  <a:pt x="4976409" y="1934890"/>
                </a:cubicBezTo>
                <a:cubicBezTo>
                  <a:pt x="5267723" y="1942982"/>
                  <a:pt x="5381011" y="2663173"/>
                  <a:pt x="5583312" y="2663173"/>
                </a:cubicBezTo>
                <a:cubicBezTo>
                  <a:pt x="5796402" y="2646989"/>
                  <a:pt x="5952849" y="1158054"/>
                  <a:pt x="6149755" y="1149962"/>
                </a:cubicBezTo>
                <a:cubicBezTo>
                  <a:pt x="6373634" y="1149962"/>
                  <a:pt x="6630018" y="1899840"/>
                  <a:pt x="6894357" y="1916024"/>
                </a:cubicBezTo>
                <a:cubicBezTo>
                  <a:pt x="7178365" y="1911577"/>
                  <a:pt x="8381735" y="563131"/>
                  <a:pt x="9809651" y="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B14FF975-118A-4033-B437-6FB06DF9BBFC}"/>
              </a:ext>
            </a:extLst>
          </p:cNvPr>
          <p:cNvGrpSpPr/>
          <p:nvPr/>
        </p:nvGrpSpPr>
        <p:grpSpPr>
          <a:xfrm>
            <a:off x="1308291" y="1779112"/>
            <a:ext cx="5383089" cy="3796702"/>
            <a:chOff x="1102808" y="1419517"/>
            <a:chExt cx="5383089" cy="3796702"/>
          </a:xfrm>
        </p:grpSpPr>
        <p:grpSp>
          <p:nvGrpSpPr>
            <p:cNvPr id="5" name="Group 4">
              <a:extLst>
                <a:ext uri="{FF2B5EF4-FFF2-40B4-BE49-F238E27FC236}">
                  <a16:creationId xmlns:a16="http://schemas.microsoft.com/office/drawing/2014/main" id="{FF67CC57-680F-4D88-B0E7-A78E6215EB9B}"/>
                </a:ext>
              </a:extLst>
            </p:cNvPr>
            <p:cNvGrpSpPr/>
            <p:nvPr/>
          </p:nvGrpSpPr>
          <p:grpSpPr>
            <a:xfrm>
              <a:off x="3564744" y="2898363"/>
              <a:ext cx="188449" cy="1471350"/>
              <a:chOff x="10641180" y="438150"/>
              <a:chExt cx="247650" cy="1828800"/>
            </a:xfrm>
            <a:solidFill>
              <a:schemeClr val="accent6"/>
            </a:solidFill>
          </p:grpSpPr>
          <p:sp>
            <p:nvSpPr>
              <p:cNvPr id="78" name="Rectangle: Rounded Corners 77">
                <a:extLst>
                  <a:ext uri="{FF2B5EF4-FFF2-40B4-BE49-F238E27FC236}">
                    <a16:creationId xmlns:a16="http://schemas.microsoft.com/office/drawing/2014/main" id="{2E048504-1A31-4DD4-8B6D-550ABD6C8BA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3802D82E-72D9-497A-BCA0-E7E2AB0557FB}"/>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BAC6C0E-DCF5-47CB-9691-D59A12130EEE}"/>
                </a:ext>
              </a:extLst>
            </p:cNvPr>
            <p:cNvGrpSpPr/>
            <p:nvPr/>
          </p:nvGrpSpPr>
          <p:grpSpPr>
            <a:xfrm>
              <a:off x="1537138" y="3468044"/>
              <a:ext cx="188449" cy="1391622"/>
              <a:chOff x="10641180" y="-97372"/>
              <a:chExt cx="247650" cy="1828800"/>
            </a:xfrm>
            <a:solidFill>
              <a:schemeClr val="accent6"/>
            </a:solidFill>
          </p:grpSpPr>
          <p:sp>
            <p:nvSpPr>
              <p:cNvPr id="76" name="Rectangle: Rounded Corners 75">
                <a:extLst>
                  <a:ext uri="{FF2B5EF4-FFF2-40B4-BE49-F238E27FC236}">
                    <a16:creationId xmlns:a16="http://schemas.microsoft.com/office/drawing/2014/main" id="{8E3BB9B0-7215-48D2-B10E-C65541193B26}"/>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54779196-C7AD-4231-9765-4782379B1602}"/>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9FE8E6A-22FB-4266-84B2-E6D634BEED8D}"/>
                </a:ext>
              </a:extLst>
            </p:cNvPr>
            <p:cNvGrpSpPr/>
            <p:nvPr/>
          </p:nvGrpSpPr>
          <p:grpSpPr>
            <a:xfrm>
              <a:off x="4244956" y="2379454"/>
              <a:ext cx="188449" cy="1600365"/>
              <a:chOff x="10641180" y="362514"/>
              <a:chExt cx="247650" cy="1989158"/>
            </a:xfrm>
          </p:grpSpPr>
          <p:sp>
            <p:nvSpPr>
              <p:cNvPr id="74" name="Rectangle: Rounded Corners 73">
                <a:extLst>
                  <a:ext uri="{FF2B5EF4-FFF2-40B4-BE49-F238E27FC236}">
                    <a16:creationId xmlns:a16="http://schemas.microsoft.com/office/drawing/2014/main" id="{9D471912-F973-4876-8B38-68D14F7AFF3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DD51A8C5-5F9A-4958-A552-9F1D60886A8C}"/>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A52447-3CD3-4DDA-8B90-499BC1F17F8E}"/>
                </a:ext>
              </a:extLst>
            </p:cNvPr>
            <p:cNvGrpSpPr/>
            <p:nvPr/>
          </p:nvGrpSpPr>
          <p:grpSpPr>
            <a:xfrm>
              <a:off x="4916748" y="1757491"/>
              <a:ext cx="188449" cy="1600365"/>
              <a:chOff x="10641180" y="362514"/>
              <a:chExt cx="247650" cy="1989158"/>
            </a:xfrm>
          </p:grpSpPr>
          <p:sp>
            <p:nvSpPr>
              <p:cNvPr id="72" name="Rectangle: Rounded Corners 71">
                <a:extLst>
                  <a:ext uri="{FF2B5EF4-FFF2-40B4-BE49-F238E27FC236}">
                    <a16:creationId xmlns:a16="http://schemas.microsoft.com/office/drawing/2014/main" id="{470817BA-062C-43A2-A0B9-2DBF6E8C21C9}"/>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EBDD904-55A2-4816-AA26-6B2654F0B96F}"/>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0280E9D-BFD0-4D0A-8DB5-84003673F563}"/>
                </a:ext>
              </a:extLst>
            </p:cNvPr>
            <p:cNvGrpSpPr/>
            <p:nvPr/>
          </p:nvGrpSpPr>
          <p:grpSpPr>
            <a:xfrm>
              <a:off x="1976173" y="3527844"/>
              <a:ext cx="188449" cy="834973"/>
              <a:chOff x="10641180" y="500718"/>
              <a:chExt cx="247650" cy="1097280"/>
            </a:xfrm>
          </p:grpSpPr>
          <p:sp>
            <p:nvSpPr>
              <p:cNvPr id="70" name="Rectangle: Rounded Corners 69">
                <a:extLst>
                  <a:ext uri="{FF2B5EF4-FFF2-40B4-BE49-F238E27FC236}">
                    <a16:creationId xmlns:a16="http://schemas.microsoft.com/office/drawing/2014/main" id="{D8CF5801-458D-4BCC-A4A0-73B33CCE4115}"/>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D1397DBA-13AE-4F26-9B34-B6D727174665}"/>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8D94207-7C82-4BC8-87B8-6832CF9F36BD}"/>
                </a:ext>
              </a:extLst>
            </p:cNvPr>
            <p:cNvGrpSpPr/>
            <p:nvPr/>
          </p:nvGrpSpPr>
          <p:grpSpPr>
            <a:xfrm>
              <a:off x="2673093" y="3824597"/>
              <a:ext cx="188449" cy="1391622"/>
              <a:chOff x="10630391" y="1182550"/>
              <a:chExt cx="247650" cy="1828800"/>
            </a:xfrm>
          </p:grpSpPr>
          <p:sp>
            <p:nvSpPr>
              <p:cNvPr id="68" name="Rectangle: Rounded Corners 67">
                <a:extLst>
                  <a:ext uri="{FF2B5EF4-FFF2-40B4-BE49-F238E27FC236}">
                    <a16:creationId xmlns:a16="http://schemas.microsoft.com/office/drawing/2014/main" id="{572221E2-919D-4BC3-BF8F-6F62F6058A27}"/>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4913B20C-DC34-413E-8BF2-D1124FE5D094}"/>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1777A39-DB29-4785-9FC7-DF74564FEC84}"/>
                </a:ext>
              </a:extLst>
            </p:cNvPr>
            <p:cNvGrpSpPr/>
            <p:nvPr/>
          </p:nvGrpSpPr>
          <p:grpSpPr>
            <a:xfrm>
              <a:off x="4916748" y="1881571"/>
              <a:ext cx="188449" cy="1391622"/>
              <a:chOff x="10662618" y="438150"/>
              <a:chExt cx="247650" cy="1828800"/>
            </a:xfrm>
          </p:grpSpPr>
          <p:sp>
            <p:nvSpPr>
              <p:cNvPr id="66" name="Rectangle: Rounded Corners 65">
                <a:extLst>
                  <a:ext uri="{FF2B5EF4-FFF2-40B4-BE49-F238E27FC236}">
                    <a16:creationId xmlns:a16="http://schemas.microsoft.com/office/drawing/2014/main" id="{474ACCF1-BA84-414A-AF29-9C78A0BD5ADB}"/>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EC78EDAF-942E-461F-AD82-D96535A465EF}"/>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67EE961-B969-4657-B157-05338E38E061}"/>
                </a:ext>
              </a:extLst>
            </p:cNvPr>
            <p:cNvGrpSpPr/>
            <p:nvPr/>
          </p:nvGrpSpPr>
          <p:grpSpPr>
            <a:xfrm>
              <a:off x="4469241" y="2121847"/>
              <a:ext cx="188449" cy="834973"/>
              <a:chOff x="10641180" y="500718"/>
              <a:chExt cx="247650" cy="1097280"/>
            </a:xfrm>
          </p:grpSpPr>
          <p:sp>
            <p:nvSpPr>
              <p:cNvPr id="64" name="Rectangle: Rounded Corners 63">
                <a:extLst>
                  <a:ext uri="{FF2B5EF4-FFF2-40B4-BE49-F238E27FC236}">
                    <a16:creationId xmlns:a16="http://schemas.microsoft.com/office/drawing/2014/main" id="{ADBB9D2F-89FD-4AF1-ADAD-8056886B800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E30DF5A9-6EA7-4FDA-BE18-76940A8F195F}"/>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BF3B394-11D9-47CB-8D1B-61046123C979}"/>
                </a:ext>
              </a:extLst>
            </p:cNvPr>
            <p:cNvGrpSpPr/>
            <p:nvPr/>
          </p:nvGrpSpPr>
          <p:grpSpPr>
            <a:xfrm>
              <a:off x="4685783" y="2027235"/>
              <a:ext cx="188449" cy="1391622"/>
              <a:chOff x="10641180" y="438150"/>
              <a:chExt cx="247650" cy="1828800"/>
            </a:xfrm>
            <a:solidFill>
              <a:schemeClr val="accent6"/>
            </a:solidFill>
          </p:grpSpPr>
          <p:sp>
            <p:nvSpPr>
              <p:cNvPr id="62" name="Rectangle: Rounded Corners 61">
                <a:extLst>
                  <a:ext uri="{FF2B5EF4-FFF2-40B4-BE49-F238E27FC236}">
                    <a16:creationId xmlns:a16="http://schemas.microsoft.com/office/drawing/2014/main" id="{D3012A4F-F016-4B31-BCB1-CAA72AECFB0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5AE13E9D-6744-4727-B56B-B5C975C8992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D33D65D-7139-409E-A889-1C318A82E42F}"/>
                </a:ext>
              </a:extLst>
            </p:cNvPr>
            <p:cNvGrpSpPr/>
            <p:nvPr/>
          </p:nvGrpSpPr>
          <p:grpSpPr>
            <a:xfrm>
              <a:off x="2217350" y="3528766"/>
              <a:ext cx="188449" cy="1391622"/>
              <a:chOff x="10653055" y="438150"/>
              <a:chExt cx="247650" cy="1828800"/>
            </a:xfrm>
            <a:solidFill>
              <a:schemeClr val="accent6"/>
            </a:solidFill>
          </p:grpSpPr>
          <p:sp>
            <p:nvSpPr>
              <p:cNvPr id="60" name="Rectangle: Rounded Corners 59">
                <a:extLst>
                  <a:ext uri="{FF2B5EF4-FFF2-40B4-BE49-F238E27FC236}">
                    <a16:creationId xmlns:a16="http://schemas.microsoft.com/office/drawing/2014/main" id="{B022AB4C-2C11-43CF-82E6-B2140625589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B616DB71-EA44-4AFC-A142-AEF8F972B5E4}"/>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51296B0-D8B9-4B41-AD95-511078AFC87A}"/>
                </a:ext>
              </a:extLst>
            </p:cNvPr>
            <p:cNvGrpSpPr/>
            <p:nvPr/>
          </p:nvGrpSpPr>
          <p:grpSpPr>
            <a:xfrm>
              <a:off x="2440455" y="3979819"/>
              <a:ext cx="188449" cy="834973"/>
              <a:chOff x="10641180" y="500718"/>
              <a:chExt cx="247650" cy="1097280"/>
            </a:xfrm>
            <a:solidFill>
              <a:schemeClr val="accent6"/>
            </a:solidFill>
          </p:grpSpPr>
          <p:sp>
            <p:nvSpPr>
              <p:cNvPr id="58" name="Rectangle: Rounded Corners 57">
                <a:extLst>
                  <a:ext uri="{FF2B5EF4-FFF2-40B4-BE49-F238E27FC236}">
                    <a16:creationId xmlns:a16="http://schemas.microsoft.com/office/drawing/2014/main" id="{2E39968F-8B6D-4F50-882F-ECC56BED16E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1F418AC9-3364-4168-84B8-F644F7C24874}"/>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E6EE99F-7D7E-4F40-B4BD-3F00D9A85A01}"/>
                </a:ext>
              </a:extLst>
            </p:cNvPr>
            <p:cNvGrpSpPr/>
            <p:nvPr/>
          </p:nvGrpSpPr>
          <p:grpSpPr>
            <a:xfrm>
              <a:off x="1317620" y="3801808"/>
              <a:ext cx="188449" cy="834973"/>
              <a:chOff x="10641180" y="278676"/>
              <a:chExt cx="247650" cy="1097280"/>
            </a:xfrm>
          </p:grpSpPr>
          <p:sp>
            <p:nvSpPr>
              <p:cNvPr id="56" name="Rectangle: Rounded Corners 55">
                <a:extLst>
                  <a:ext uri="{FF2B5EF4-FFF2-40B4-BE49-F238E27FC236}">
                    <a16:creationId xmlns:a16="http://schemas.microsoft.com/office/drawing/2014/main" id="{91C7EE1E-4B6A-4A64-8559-06C069782CD2}"/>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444CB644-8CFE-4484-963A-C34E06A3748F}"/>
                  </a:ext>
                </a:extLst>
              </p:cNvPr>
              <p:cNvSpPr/>
              <p:nvPr/>
            </p:nvSpPr>
            <p:spPr>
              <a:xfrm>
                <a:off x="10641180" y="519299"/>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AF8AF51-6E58-4769-993D-01E8FF46A106}"/>
                </a:ext>
              </a:extLst>
            </p:cNvPr>
            <p:cNvGrpSpPr/>
            <p:nvPr/>
          </p:nvGrpSpPr>
          <p:grpSpPr>
            <a:xfrm>
              <a:off x="1102808" y="4055614"/>
              <a:ext cx="188449" cy="834973"/>
              <a:chOff x="10641180" y="278676"/>
              <a:chExt cx="247650" cy="1097280"/>
            </a:xfrm>
          </p:grpSpPr>
          <p:sp>
            <p:nvSpPr>
              <p:cNvPr id="54" name="Rectangle: Rounded Corners 53">
                <a:extLst>
                  <a:ext uri="{FF2B5EF4-FFF2-40B4-BE49-F238E27FC236}">
                    <a16:creationId xmlns:a16="http://schemas.microsoft.com/office/drawing/2014/main" id="{524648BB-6CD9-47F8-A05C-38D7573DB6C7}"/>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CF527F79-E8C9-492C-B1A3-A2196773122B}"/>
                  </a:ext>
                </a:extLst>
              </p:cNvPr>
              <p:cNvSpPr/>
              <p:nvPr/>
            </p:nvSpPr>
            <p:spPr>
              <a:xfrm>
                <a:off x="10641180" y="357773"/>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90BE6B1-3A58-4131-B59B-81A98D5C7452}"/>
                </a:ext>
              </a:extLst>
            </p:cNvPr>
            <p:cNvGrpSpPr/>
            <p:nvPr/>
          </p:nvGrpSpPr>
          <p:grpSpPr>
            <a:xfrm>
              <a:off x="6297448" y="1419517"/>
              <a:ext cx="188449" cy="834973"/>
              <a:chOff x="10641180" y="605206"/>
              <a:chExt cx="247650" cy="1097280"/>
            </a:xfrm>
          </p:grpSpPr>
          <p:sp>
            <p:nvSpPr>
              <p:cNvPr id="52" name="Rectangle: Rounded Corners 51">
                <a:extLst>
                  <a:ext uri="{FF2B5EF4-FFF2-40B4-BE49-F238E27FC236}">
                    <a16:creationId xmlns:a16="http://schemas.microsoft.com/office/drawing/2014/main" id="{1BC4BDDD-263F-462C-A4AB-72ABE1DEA0CA}"/>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5C6984ED-C19C-45D8-A931-92CDB504AFBB}"/>
                  </a:ext>
                </a:extLst>
              </p:cNvPr>
              <p:cNvSpPr/>
              <p:nvPr/>
            </p:nvSpPr>
            <p:spPr>
              <a:xfrm>
                <a:off x="10641180" y="684304"/>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983046B-8577-4AFA-B894-7BACCFEB31F2}"/>
                </a:ext>
              </a:extLst>
            </p:cNvPr>
            <p:cNvGrpSpPr/>
            <p:nvPr/>
          </p:nvGrpSpPr>
          <p:grpSpPr>
            <a:xfrm>
              <a:off x="5615340" y="1500297"/>
              <a:ext cx="188449" cy="1471350"/>
              <a:chOff x="10641180" y="438150"/>
              <a:chExt cx="247650" cy="1828800"/>
            </a:xfrm>
            <a:solidFill>
              <a:schemeClr val="accent6"/>
            </a:solidFill>
          </p:grpSpPr>
          <p:sp>
            <p:nvSpPr>
              <p:cNvPr id="50" name="Rectangle: Rounded Corners 49">
                <a:extLst>
                  <a:ext uri="{FF2B5EF4-FFF2-40B4-BE49-F238E27FC236}">
                    <a16:creationId xmlns:a16="http://schemas.microsoft.com/office/drawing/2014/main" id="{A43B0590-C98E-4194-BEA9-03528A9E010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228F9A40-6CC0-4957-97E3-E97BEC1F69B1}"/>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393B20D-0B7F-49A1-B706-FB5D9A01D6BF}"/>
                </a:ext>
              </a:extLst>
            </p:cNvPr>
            <p:cNvGrpSpPr/>
            <p:nvPr/>
          </p:nvGrpSpPr>
          <p:grpSpPr>
            <a:xfrm>
              <a:off x="5378386" y="1777351"/>
              <a:ext cx="188449" cy="834973"/>
              <a:chOff x="10641180" y="500718"/>
              <a:chExt cx="247650" cy="1097280"/>
            </a:xfrm>
            <a:solidFill>
              <a:schemeClr val="accent6"/>
            </a:solidFill>
          </p:grpSpPr>
          <p:sp>
            <p:nvSpPr>
              <p:cNvPr id="48" name="Rectangle: Rounded Corners 47">
                <a:extLst>
                  <a:ext uri="{FF2B5EF4-FFF2-40B4-BE49-F238E27FC236}">
                    <a16:creationId xmlns:a16="http://schemas.microsoft.com/office/drawing/2014/main" id="{27CEB36B-5EAB-46D8-A321-DE30DD6272E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D1CDC9F6-95FD-45CA-B684-5161A9A1D75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F5A549-A4B5-4962-872F-61D280739ADD}"/>
                </a:ext>
              </a:extLst>
            </p:cNvPr>
            <p:cNvGrpSpPr/>
            <p:nvPr/>
          </p:nvGrpSpPr>
          <p:grpSpPr>
            <a:xfrm>
              <a:off x="5836292" y="1859500"/>
              <a:ext cx="188449" cy="834973"/>
              <a:chOff x="10641180" y="500718"/>
              <a:chExt cx="247650" cy="1097280"/>
            </a:xfrm>
          </p:grpSpPr>
          <p:sp>
            <p:nvSpPr>
              <p:cNvPr id="46" name="Rectangle: Rounded Corners 45">
                <a:extLst>
                  <a:ext uri="{FF2B5EF4-FFF2-40B4-BE49-F238E27FC236}">
                    <a16:creationId xmlns:a16="http://schemas.microsoft.com/office/drawing/2014/main" id="{7CDDBC8D-8B72-44DD-8FF3-DA5F9540993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C5A7781-1A1D-409F-9537-4406D47C78BD}"/>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301871C-790C-4F3F-871F-0576B28E9B1C}"/>
                </a:ext>
              </a:extLst>
            </p:cNvPr>
            <p:cNvGrpSpPr/>
            <p:nvPr/>
          </p:nvGrpSpPr>
          <p:grpSpPr>
            <a:xfrm>
              <a:off x="5161382" y="1476120"/>
              <a:ext cx="188449" cy="1391622"/>
              <a:chOff x="10641180" y="438150"/>
              <a:chExt cx="247650" cy="1828800"/>
            </a:xfrm>
          </p:grpSpPr>
          <p:sp>
            <p:nvSpPr>
              <p:cNvPr id="44" name="Rectangle: Rounded Corners 43">
                <a:extLst>
                  <a:ext uri="{FF2B5EF4-FFF2-40B4-BE49-F238E27FC236}">
                    <a16:creationId xmlns:a16="http://schemas.microsoft.com/office/drawing/2014/main" id="{5E7D4BD8-5362-4340-9843-2F26E49F3432}"/>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AB388C46-185D-4708-8B8A-ED4F43983C50}"/>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BDBDCA4C-3219-401C-9DF0-27C1EDD2DFC6}"/>
                </a:ext>
              </a:extLst>
            </p:cNvPr>
            <p:cNvGrpSpPr/>
            <p:nvPr/>
          </p:nvGrpSpPr>
          <p:grpSpPr>
            <a:xfrm>
              <a:off x="1758760" y="3523581"/>
              <a:ext cx="188449" cy="1391622"/>
              <a:chOff x="10641180" y="438150"/>
              <a:chExt cx="247650" cy="1828800"/>
            </a:xfrm>
          </p:grpSpPr>
          <p:sp>
            <p:nvSpPr>
              <p:cNvPr id="42" name="Rectangle: Rounded Corners 41">
                <a:extLst>
                  <a:ext uri="{FF2B5EF4-FFF2-40B4-BE49-F238E27FC236}">
                    <a16:creationId xmlns:a16="http://schemas.microsoft.com/office/drawing/2014/main" id="{E815FC1F-F675-4334-BF88-DE771EBA9E3C}"/>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07211C35-DD82-4A52-88A9-A32F35332569}"/>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D606675-DFD0-49AF-9E0C-616AB4428082}"/>
                </a:ext>
              </a:extLst>
            </p:cNvPr>
            <p:cNvGrpSpPr/>
            <p:nvPr/>
          </p:nvGrpSpPr>
          <p:grpSpPr>
            <a:xfrm>
              <a:off x="2890003" y="3736385"/>
              <a:ext cx="188449" cy="834973"/>
              <a:chOff x="10641180" y="500718"/>
              <a:chExt cx="247650" cy="1097280"/>
            </a:xfrm>
          </p:grpSpPr>
          <p:sp>
            <p:nvSpPr>
              <p:cNvPr id="40" name="Rectangle: Rounded Corners 39">
                <a:extLst>
                  <a:ext uri="{FF2B5EF4-FFF2-40B4-BE49-F238E27FC236}">
                    <a16:creationId xmlns:a16="http://schemas.microsoft.com/office/drawing/2014/main" id="{741A0C90-E424-42EC-B6AE-2AF54FD955B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47FB384-36DC-429A-B0A1-0E2FCAC1185C}"/>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103559E-3B49-44D8-90A1-21F476BD1AA2}"/>
                </a:ext>
              </a:extLst>
            </p:cNvPr>
            <p:cNvGrpSpPr/>
            <p:nvPr/>
          </p:nvGrpSpPr>
          <p:grpSpPr>
            <a:xfrm>
              <a:off x="3127455" y="3327948"/>
              <a:ext cx="188449" cy="834973"/>
              <a:chOff x="10641180" y="500718"/>
              <a:chExt cx="247650" cy="1097280"/>
            </a:xfrm>
          </p:grpSpPr>
          <p:sp>
            <p:nvSpPr>
              <p:cNvPr id="38" name="Rectangle: Rounded Corners 37">
                <a:extLst>
                  <a:ext uri="{FF2B5EF4-FFF2-40B4-BE49-F238E27FC236}">
                    <a16:creationId xmlns:a16="http://schemas.microsoft.com/office/drawing/2014/main" id="{4F02922C-FE23-4220-BD84-431D837A0A2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E4E9A8A-5019-4A5A-996D-50AF682CDFED}"/>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B0DCB2-6EFE-400B-9865-1D59FFE51B8D}"/>
                </a:ext>
              </a:extLst>
            </p:cNvPr>
            <p:cNvGrpSpPr/>
            <p:nvPr/>
          </p:nvGrpSpPr>
          <p:grpSpPr>
            <a:xfrm>
              <a:off x="3351373" y="3111280"/>
              <a:ext cx="188449" cy="834973"/>
              <a:chOff x="10641180" y="500718"/>
              <a:chExt cx="247650" cy="1097280"/>
            </a:xfrm>
            <a:solidFill>
              <a:schemeClr val="accent6"/>
            </a:solidFill>
          </p:grpSpPr>
          <p:sp>
            <p:nvSpPr>
              <p:cNvPr id="36" name="Rectangle: Rounded Corners 35">
                <a:extLst>
                  <a:ext uri="{FF2B5EF4-FFF2-40B4-BE49-F238E27FC236}">
                    <a16:creationId xmlns:a16="http://schemas.microsoft.com/office/drawing/2014/main" id="{A97C0542-7C86-4062-AA82-680AE871941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E9F954A2-E915-4FF2-B3F9-13879CCFD487}"/>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F7F25D-5816-4A6B-BD98-641BCDA53B32}"/>
                </a:ext>
              </a:extLst>
            </p:cNvPr>
            <p:cNvGrpSpPr/>
            <p:nvPr/>
          </p:nvGrpSpPr>
          <p:grpSpPr>
            <a:xfrm>
              <a:off x="4028873" y="3339995"/>
              <a:ext cx="188449" cy="834973"/>
              <a:chOff x="10641180" y="500718"/>
              <a:chExt cx="247650" cy="1097280"/>
            </a:xfrm>
          </p:grpSpPr>
          <p:sp>
            <p:nvSpPr>
              <p:cNvPr id="34" name="Rectangle: Rounded Corners 33">
                <a:extLst>
                  <a:ext uri="{FF2B5EF4-FFF2-40B4-BE49-F238E27FC236}">
                    <a16:creationId xmlns:a16="http://schemas.microsoft.com/office/drawing/2014/main" id="{55A61CC7-BC92-42F0-8962-6973D13D49F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EF9A117-A5E6-4E8C-B470-A91BCE4C520A}"/>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5991A23-58F5-4DE4-BA96-B2872EC3A5BE}"/>
                </a:ext>
              </a:extLst>
            </p:cNvPr>
            <p:cNvGrpSpPr/>
            <p:nvPr/>
          </p:nvGrpSpPr>
          <p:grpSpPr>
            <a:xfrm>
              <a:off x="3780152" y="3424981"/>
              <a:ext cx="188449" cy="1391622"/>
              <a:chOff x="10641180" y="438150"/>
              <a:chExt cx="247650" cy="1828800"/>
            </a:xfrm>
          </p:grpSpPr>
          <p:sp>
            <p:nvSpPr>
              <p:cNvPr id="32" name="Rectangle: Rounded Corners 31">
                <a:extLst>
                  <a:ext uri="{FF2B5EF4-FFF2-40B4-BE49-F238E27FC236}">
                    <a16:creationId xmlns:a16="http://schemas.microsoft.com/office/drawing/2014/main" id="{D84EEC75-574E-49F7-93FA-721BA05734A0}"/>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380B2D4-E80D-4459-AB09-3D9FC9E62476}"/>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2A21CA7-0694-408D-B18A-4CD23E1E36FA}"/>
                </a:ext>
              </a:extLst>
            </p:cNvPr>
            <p:cNvGrpSpPr/>
            <p:nvPr/>
          </p:nvGrpSpPr>
          <p:grpSpPr>
            <a:xfrm>
              <a:off x="6056432" y="1499565"/>
              <a:ext cx="188449" cy="834973"/>
              <a:chOff x="10641180" y="605206"/>
              <a:chExt cx="247650" cy="1097280"/>
            </a:xfrm>
          </p:grpSpPr>
          <p:sp>
            <p:nvSpPr>
              <p:cNvPr id="30" name="Rectangle: Rounded Corners 29">
                <a:extLst>
                  <a:ext uri="{FF2B5EF4-FFF2-40B4-BE49-F238E27FC236}">
                    <a16:creationId xmlns:a16="http://schemas.microsoft.com/office/drawing/2014/main" id="{C4F5DEAE-2478-4C50-9EA0-57C01B3F7B2B}"/>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73BE5B5-1CDF-41CC-AFB3-CA0F6C102F6B}"/>
                  </a:ext>
                </a:extLst>
              </p:cNvPr>
              <p:cNvSpPr/>
              <p:nvPr/>
            </p:nvSpPr>
            <p:spPr>
              <a:xfrm>
                <a:off x="10641180" y="684304"/>
                <a:ext cx="247650" cy="82577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Freeform: Shape 83">
            <a:extLst>
              <a:ext uri="{FF2B5EF4-FFF2-40B4-BE49-F238E27FC236}">
                <a16:creationId xmlns:a16="http://schemas.microsoft.com/office/drawing/2014/main" id="{38E5988E-D604-4CEE-9C39-BAC30B4E63B1}"/>
              </a:ext>
            </a:extLst>
          </p:cNvPr>
          <p:cNvSpPr/>
          <p:nvPr/>
        </p:nvSpPr>
        <p:spPr>
          <a:xfrm>
            <a:off x="-39754" y="4173201"/>
            <a:ext cx="5802859" cy="2466135"/>
          </a:xfrm>
          <a:custGeom>
            <a:avLst/>
            <a:gdLst>
              <a:gd name="connsiteX0" fmla="*/ 4273826 w 4939748"/>
              <a:gd name="connsiteY0" fmla="*/ 0 h 2554356"/>
              <a:gd name="connsiteX1" fmla="*/ 4273826 w 4939748"/>
              <a:gd name="connsiteY1" fmla="*/ 0 h 2554356"/>
              <a:gd name="connsiteX2" fmla="*/ 4939748 w 4939748"/>
              <a:gd name="connsiteY2" fmla="*/ 993913 h 2554356"/>
              <a:gd name="connsiteX3" fmla="*/ 0 w 4939748"/>
              <a:gd name="connsiteY3" fmla="*/ 2554356 h 2554356"/>
              <a:gd name="connsiteX0" fmla="*/ 4273826 w 4939748"/>
              <a:gd name="connsiteY0" fmla="*/ 129209 h 2683565"/>
              <a:gd name="connsiteX1" fmla="*/ 4283766 w 4939748"/>
              <a:gd name="connsiteY1" fmla="*/ 0 h 2683565"/>
              <a:gd name="connsiteX2" fmla="*/ 4939748 w 4939748"/>
              <a:gd name="connsiteY2" fmla="*/ 1123122 h 2683565"/>
              <a:gd name="connsiteX3" fmla="*/ 0 w 4939748"/>
              <a:gd name="connsiteY3" fmla="*/ 2683565 h 2683565"/>
              <a:gd name="connsiteX0" fmla="*/ 4273826 w 4939748"/>
              <a:gd name="connsiteY0" fmla="*/ 129290 h 2683646"/>
              <a:gd name="connsiteX1" fmla="*/ 4283766 w 4939748"/>
              <a:gd name="connsiteY1" fmla="*/ 81 h 2683646"/>
              <a:gd name="connsiteX2" fmla="*/ 4939748 w 4939748"/>
              <a:gd name="connsiteY2" fmla="*/ 1123203 h 2683646"/>
              <a:gd name="connsiteX3" fmla="*/ 0 w 4939748"/>
              <a:gd name="connsiteY3" fmla="*/ 2683646 h 2683646"/>
              <a:gd name="connsiteX0" fmla="*/ 4273826 w 5118652"/>
              <a:gd name="connsiteY0" fmla="*/ 149273 h 2703629"/>
              <a:gd name="connsiteX1" fmla="*/ 4283766 w 5118652"/>
              <a:gd name="connsiteY1" fmla="*/ 20064 h 2703629"/>
              <a:gd name="connsiteX2" fmla="*/ 5118652 w 5118652"/>
              <a:gd name="connsiteY2" fmla="*/ 606473 h 2703629"/>
              <a:gd name="connsiteX3" fmla="*/ 0 w 5118652"/>
              <a:gd name="connsiteY3" fmla="*/ 2703629 h 2703629"/>
              <a:gd name="connsiteX0" fmla="*/ 4273826 w 5218571"/>
              <a:gd name="connsiteY0" fmla="*/ 149273 h 2703629"/>
              <a:gd name="connsiteX1" fmla="*/ 4283766 w 5218571"/>
              <a:gd name="connsiteY1" fmla="*/ 20064 h 2703629"/>
              <a:gd name="connsiteX2" fmla="*/ 5118652 w 5218571"/>
              <a:gd name="connsiteY2" fmla="*/ 606473 h 2703629"/>
              <a:gd name="connsiteX3" fmla="*/ 0 w 5218571"/>
              <a:gd name="connsiteY3" fmla="*/ 2703629 h 2703629"/>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552122 w 5514009"/>
              <a:gd name="connsiteY0" fmla="*/ 149273 h 2475029"/>
              <a:gd name="connsiteX1" fmla="*/ 4562062 w 5514009"/>
              <a:gd name="connsiteY1" fmla="*/ 20064 h 2475029"/>
              <a:gd name="connsiteX2" fmla="*/ 5396948 w 5514009"/>
              <a:gd name="connsiteY2" fmla="*/ 606473 h 2475029"/>
              <a:gd name="connsiteX3" fmla="*/ 0 w 5514009"/>
              <a:gd name="connsiteY3" fmla="*/ 2475029 h 247502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612233"/>
              <a:gd name="connsiteY0" fmla="*/ 150503 h 2476259"/>
              <a:gd name="connsiteX1" fmla="*/ 4562062 w 5612233"/>
              <a:gd name="connsiteY1" fmla="*/ 21294 h 2476259"/>
              <a:gd name="connsiteX2" fmla="*/ 5456582 w 5612233"/>
              <a:gd name="connsiteY2" fmla="*/ 627581 h 2476259"/>
              <a:gd name="connsiteX3" fmla="*/ 0 w 5612233"/>
              <a:gd name="connsiteY3" fmla="*/ 2476259 h 2476259"/>
              <a:gd name="connsiteX0" fmla="*/ 4552122 w 5613979"/>
              <a:gd name="connsiteY0" fmla="*/ 12811 h 2338567"/>
              <a:gd name="connsiteX1" fmla="*/ 4581941 w 5613979"/>
              <a:gd name="connsiteY1" fmla="*/ 122141 h 2338567"/>
              <a:gd name="connsiteX2" fmla="*/ 5456582 w 5613979"/>
              <a:gd name="connsiteY2" fmla="*/ 489889 h 2338567"/>
              <a:gd name="connsiteX3" fmla="*/ 0 w 5613979"/>
              <a:gd name="connsiteY3" fmla="*/ 2338567 h 2338567"/>
              <a:gd name="connsiteX0" fmla="*/ 4581941 w 5613979"/>
              <a:gd name="connsiteY0" fmla="*/ 0 h 2216426"/>
              <a:gd name="connsiteX1" fmla="*/ 5456582 w 5613979"/>
              <a:gd name="connsiteY1" fmla="*/ 367748 h 2216426"/>
              <a:gd name="connsiteX2" fmla="*/ 0 w 5613979"/>
              <a:gd name="connsiteY2" fmla="*/ 2216426 h 2216426"/>
              <a:gd name="connsiteX0" fmla="*/ 4581941 w 5639288"/>
              <a:gd name="connsiteY0" fmla="*/ 41497 h 2257923"/>
              <a:gd name="connsiteX1" fmla="*/ 5456582 w 5639288"/>
              <a:gd name="connsiteY1" fmla="*/ 409245 h 2257923"/>
              <a:gd name="connsiteX2" fmla="*/ 0 w 5639288"/>
              <a:gd name="connsiteY2" fmla="*/ 2257923 h 2257923"/>
              <a:gd name="connsiteX0" fmla="*/ 4581941 w 5667067"/>
              <a:gd name="connsiteY0" fmla="*/ 35887 h 2252313"/>
              <a:gd name="connsiteX1" fmla="*/ 5456582 w 5667067"/>
              <a:gd name="connsiteY1" fmla="*/ 403635 h 2252313"/>
              <a:gd name="connsiteX2" fmla="*/ 0 w 5667067"/>
              <a:gd name="connsiteY2" fmla="*/ 2252313 h 2252313"/>
              <a:gd name="connsiteX0" fmla="*/ 4581941 w 5706272"/>
              <a:gd name="connsiteY0" fmla="*/ 118468 h 2334894"/>
              <a:gd name="connsiteX1" fmla="*/ 5456582 w 5706272"/>
              <a:gd name="connsiteY1" fmla="*/ 486216 h 2334894"/>
              <a:gd name="connsiteX2" fmla="*/ 0 w 5706272"/>
              <a:gd name="connsiteY2" fmla="*/ 2334894 h 2334894"/>
              <a:gd name="connsiteX0" fmla="*/ 4581941 w 5747857"/>
              <a:gd name="connsiteY0" fmla="*/ 133734 h 2350160"/>
              <a:gd name="connsiteX1" fmla="*/ 5506278 w 5747857"/>
              <a:gd name="connsiteY1" fmla="*/ 421969 h 2350160"/>
              <a:gd name="connsiteX2" fmla="*/ 0 w 5747857"/>
              <a:gd name="connsiteY2" fmla="*/ 2350160 h 2350160"/>
              <a:gd name="connsiteX0" fmla="*/ 4581941 w 5798478"/>
              <a:gd name="connsiteY0" fmla="*/ 217171 h 2433597"/>
              <a:gd name="connsiteX1" fmla="*/ 5506278 w 5798478"/>
              <a:gd name="connsiteY1" fmla="*/ 505406 h 2433597"/>
              <a:gd name="connsiteX2" fmla="*/ 0 w 5798478"/>
              <a:gd name="connsiteY2" fmla="*/ 2433597 h 2433597"/>
              <a:gd name="connsiteX0" fmla="*/ 4581941 w 5837931"/>
              <a:gd name="connsiteY0" fmla="*/ 217171 h 2433597"/>
              <a:gd name="connsiteX1" fmla="*/ 5506278 w 5837931"/>
              <a:gd name="connsiteY1" fmla="*/ 505406 h 2433597"/>
              <a:gd name="connsiteX2" fmla="*/ 0 w 5837931"/>
              <a:gd name="connsiteY2" fmla="*/ 2433597 h 2433597"/>
              <a:gd name="connsiteX0" fmla="*/ 4581941 w 5802859"/>
              <a:gd name="connsiteY0" fmla="*/ 249709 h 2466135"/>
              <a:gd name="connsiteX1" fmla="*/ 5506278 w 5802859"/>
              <a:gd name="connsiteY1" fmla="*/ 537944 h 2466135"/>
              <a:gd name="connsiteX2" fmla="*/ 0 w 5802859"/>
              <a:gd name="connsiteY2" fmla="*/ 2466135 h 2466135"/>
              <a:gd name="connsiteX0" fmla="*/ 4581941 w 5802859"/>
              <a:gd name="connsiteY0" fmla="*/ 249709 h 2466135"/>
              <a:gd name="connsiteX1" fmla="*/ 5506278 w 5802859"/>
              <a:gd name="connsiteY1" fmla="*/ 537944 h 2466135"/>
              <a:gd name="connsiteX2" fmla="*/ 0 w 5802859"/>
              <a:gd name="connsiteY2" fmla="*/ 2466135 h 2466135"/>
            </a:gdLst>
            <a:ahLst/>
            <a:cxnLst>
              <a:cxn ang="0">
                <a:pos x="connsiteX0" y="connsiteY0"/>
              </a:cxn>
              <a:cxn ang="0">
                <a:pos x="connsiteX1" y="connsiteY1"/>
              </a:cxn>
              <a:cxn ang="0">
                <a:pos x="connsiteX2" y="connsiteY2"/>
              </a:cxn>
            </a:cxnLst>
            <a:rect l="l" t="t" r="r" b="b"/>
            <a:pathLst>
              <a:path w="5802859" h="2466135">
                <a:moveTo>
                  <a:pt x="4581941" y="249709"/>
                </a:moveTo>
                <a:cubicBezTo>
                  <a:pt x="5607327" y="-257186"/>
                  <a:pt x="6192078" y="93996"/>
                  <a:pt x="5506278" y="537944"/>
                </a:cubicBezTo>
                <a:cubicBezTo>
                  <a:pt x="4204253" y="1256874"/>
                  <a:pt x="2961860" y="1558361"/>
                  <a:pt x="0" y="246613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727BD9C4-8ECF-4924-A848-03CBAEDF85A7}"/>
              </a:ext>
            </a:extLst>
          </p:cNvPr>
          <p:cNvSpPr/>
          <p:nvPr/>
        </p:nvSpPr>
        <p:spPr>
          <a:xfrm>
            <a:off x="8149636" y="702897"/>
            <a:ext cx="1272660" cy="61216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88" name="TextBox 87">
            <a:extLst>
              <a:ext uri="{FF2B5EF4-FFF2-40B4-BE49-F238E27FC236}">
                <a16:creationId xmlns:a16="http://schemas.microsoft.com/office/drawing/2014/main" id="{E73225B0-A3CA-4588-ABE2-82EC8E359782}"/>
              </a:ext>
            </a:extLst>
          </p:cNvPr>
          <p:cNvSpPr txBox="1"/>
          <p:nvPr/>
        </p:nvSpPr>
        <p:spPr>
          <a:xfrm>
            <a:off x="2610509" y="350474"/>
            <a:ext cx="5654075" cy="861774"/>
          </a:xfrm>
          <a:prstGeom prst="rect">
            <a:avLst/>
          </a:prstGeom>
          <a:noFill/>
        </p:spPr>
        <p:txBody>
          <a:bodyPr wrap="square" rtlCol="0" anchor="ctr">
            <a:spAutoFit/>
          </a:bodyPr>
          <a:lstStyle/>
          <a:p>
            <a:r>
              <a:rPr lang="en-US" altLang="ko-KR" sz="5000" dirty="0" smtClean="0">
                <a:cs typeface="Arial" pitchFamily="34" charset="0"/>
              </a:rPr>
              <a:t>Stock market</a:t>
            </a:r>
            <a:endParaRPr lang="ko-KR" altLang="en-US" sz="5000" dirty="0">
              <a:cs typeface="Arial" pitchFamily="34" charset="0"/>
            </a:endParaRPr>
          </a:p>
        </p:txBody>
      </p:sp>
      <p:sp>
        <p:nvSpPr>
          <p:cNvPr id="106" name="TextBox 105">
            <a:extLst>
              <a:ext uri="{FF2B5EF4-FFF2-40B4-BE49-F238E27FC236}">
                <a16:creationId xmlns:a16="http://schemas.microsoft.com/office/drawing/2014/main" id="{6F2E370D-7489-49CF-AF27-2292E10B19D5}"/>
              </a:ext>
            </a:extLst>
          </p:cNvPr>
          <p:cNvSpPr txBox="1"/>
          <p:nvPr/>
        </p:nvSpPr>
        <p:spPr>
          <a:xfrm>
            <a:off x="898242" y="2070337"/>
            <a:ext cx="3336114" cy="553998"/>
          </a:xfrm>
          <a:prstGeom prst="rect">
            <a:avLst/>
          </a:prstGeom>
          <a:noFill/>
        </p:spPr>
        <p:txBody>
          <a:bodyPr wrap="square" rtlCol="0" anchor="ctr">
            <a:spAutoFit/>
          </a:bodyPr>
          <a:lstStyle/>
          <a:p>
            <a:r>
              <a:rPr lang="en-US" altLang="ko-KR" sz="3000" b="1" dirty="0" smtClean="0">
                <a:solidFill>
                  <a:schemeClr val="accent2"/>
                </a:solidFill>
                <a:latin typeface="+mj-lt"/>
                <a:cs typeface="Arial" pitchFamily="34" charset="0"/>
              </a:rPr>
              <a:t>EZ money?</a:t>
            </a:r>
            <a:endParaRPr lang="en-US" altLang="ko-KR" sz="3000" b="1" dirty="0">
              <a:solidFill>
                <a:schemeClr val="accent2"/>
              </a:solidFill>
              <a:latin typeface="+mj-lt"/>
              <a:cs typeface="Arial" pitchFamily="34" charset="0"/>
            </a:endParaRPr>
          </a:p>
        </p:txBody>
      </p:sp>
      <p:grpSp>
        <p:nvGrpSpPr>
          <p:cNvPr id="116" name="Group 115">
            <a:extLst>
              <a:ext uri="{FF2B5EF4-FFF2-40B4-BE49-F238E27FC236}">
                <a16:creationId xmlns:a16="http://schemas.microsoft.com/office/drawing/2014/main" id="{AF094B74-CCDA-4798-8975-A902B1D0A4B9}"/>
              </a:ext>
            </a:extLst>
          </p:cNvPr>
          <p:cNvGrpSpPr/>
          <p:nvPr/>
        </p:nvGrpSpPr>
        <p:grpSpPr>
          <a:xfrm>
            <a:off x="5263067" y="3219783"/>
            <a:ext cx="1023769" cy="369332"/>
            <a:chOff x="6409688" y="3227337"/>
            <a:chExt cx="1023769" cy="369332"/>
          </a:xfrm>
        </p:grpSpPr>
        <p:sp>
          <p:nvSpPr>
            <p:cNvPr id="108" name="Arrow: Pentagon 107">
              <a:extLst>
                <a:ext uri="{FF2B5EF4-FFF2-40B4-BE49-F238E27FC236}">
                  <a16:creationId xmlns:a16="http://schemas.microsoft.com/office/drawing/2014/main" id="{851936D1-2CA5-4B3B-8EBB-E7912FDCB4BC}"/>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5BE69B1-AA5D-4042-B68D-754FB88B9BEE}"/>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grpSp>
        <p:nvGrpSpPr>
          <p:cNvPr id="115" name="Group 114">
            <a:extLst>
              <a:ext uri="{FF2B5EF4-FFF2-40B4-BE49-F238E27FC236}">
                <a16:creationId xmlns:a16="http://schemas.microsoft.com/office/drawing/2014/main" id="{10492DA5-C6B3-4400-860B-E3A39FBA455F}"/>
              </a:ext>
            </a:extLst>
          </p:cNvPr>
          <p:cNvGrpSpPr/>
          <p:nvPr/>
        </p:nvGrpSpPr>
        <p:grpSpPr>
          <a:xfrm>
            <a:off x="3426704" y="2623481"/>
            <a:ext cx="1023769" cy="369332"/>
            <a:chOff x="6607592" y="3846877"/>
            <a:chExt cx="1023769" cy="369332"/>
          </a:xfrm>
        </p:grpSpPr>
        <p:sp>
          <p:nvSpPr>
            <p:cNvPr id="109" name="Arrow: Pentagon 108">
              <a:extLst>
                <a:ext uri="{FF2B5EF4-FFF2-40B4-BE49-F238E27FC236}">
                  <a16:creationId xmlns:a16="http://schemas.microsoft.com/office/drawing/2014/main" id="{41B16EAE-2D2C-4BAF-8314-559326041684}"/>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29A27C07-1699-4BFC-813A-9E39A2DB5D5E}"/>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17" name="Group 116">
            <a:extLst>
              <a:ext uri="{FF2B5EF4-FFF2-40B4-BE49-F238E27FC236}">
                <a16:creationId xmlns:a16="http://schemas.microsoft.com/office/drawing/2014/main" id="{B10C1DE4-EE22-416A-9AF1-EB7F7541791F}"/>
              </a:ext>
            </a:extLst>
          </p:cNvPr>
          <p:cNvGrpSpPr/>
          <p:nvPr/>
        </p:nvGrpSpPr>
        <p:grpSpPr>
          <a:xfrm>
            <a:off x="1204298" y="3769660"/>
            <a:ext cx="1023769" cy="369332"/>
            <a:chOff x="6607592" y="3846877"/>
            <a:chExt cx="1023769" cy="369332"/>
          </a:xfrm>
        </p:grpSpPr>
        <p:sp>
          <p:nvSpPr>
            <p:cNvPr id="118" name="Arrow: Pentagon 117">
              <a:extLst>
                <a:ext uri="{FF2B5EF4-FFF2-40B4-BE49-F238E27FC236}">
                  <a16:creationId xmlns:a16="http://schemas.microsoft.com/office/drawing/2014/main" id="{EF63FC94-47F3-4847-8EBF-693CA4AC770F}"/>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9DF61ED-FB01-43FA-8D02-69B5B82F7341}"/>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23" name="Group 122">
            <a:extLst>
              <a:ext uri="{FF2B5EF4-FFF2-40B4-BE49-F238E27FC236}">
                <a16:creationId xmlns:a16="http://schemas.microsoft.com/office/drawing/2014/main" id="{68594359-80FD-484D-B4D1-781567B7026F}"/>
              </a:ext>
            </a:extLst>
          </p:cNvPr>
          <p:cNvGrpSpPr/>
          <p:nvPr/>
        </p:nvGrpSpPr>
        <p:grpSpPr>
          <a:xfrm>
            <a:off x="2768564" y="4992403"/>
            <a:ext cx="1023769" cy="369332"/>
            <a:chOff x="6409688" y="3227337"/>
            <a:chExt cx="1023769" cy="369332"/>
          </a:xfrm>
        </p:grpSpPr>
        <p:sp>
          <p:nvSpPr>
            <p:cNvPr id="124" name="Arrow: Pentagon 123">
              <a:extLst>
                <a:ext uri="{FF2B5EF4-FFF2-40B4-BE49-F238E27FC236}">
                  <a16:creationId xmlns:a16="http://schemas.microsoft.com/office/drawing/2014/main" id="{70F1BF7B-F968-4F5B-AB4E-F7B1618B218A}"/>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E9E9B7B-FF8E-4F8A-822D-6FF975A8155F}"/>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sp>
        <p:nvSpPr>
          <p:cNvPr id="120" name="TextBox 119">
            <a:extLst>
              <a:ext uri="{FF2B5EF4-FFF2-40B4-BE49-F238E27FC236}">
                <a16:creationId xmlns:a16="http://schemas.microsoft.com/office/drawing/2014/main" id="{EB6B669B-D2EB-4B9C-9DD9-3266B02FEE98}"/>
              </a:ext>
            </a:extLst>
          </p:cNvPr>
          <p:cNvSpPr txBox="1"/>
          <p:nvPr/>
        </p:nvSpPr>
        <p:spPr>
          <a:xfrm>
            <a:off x="6759108" y="1707210"/>
            <a:ext cx="4437595" cy="4832092"/>
          </a:xfrm>
          <a:prstGeom prst="rect">
            <a:avLst/>
          </a:prstGeom>
          <a:noFill/>
        </p:spPr>
        <p:txBody>
          <a:bodyPr wrap="square" rtlCol="0">
            <a:spAutoFit/>
          </a:bodyPr>
          <a:lstStyle/>
          <a:p>
            <a:pPr algn="just"/>
            <a:r>
              <a:rPr lang="en-US" sz="2200" dirty="0" smtClean="0"/>
              <a:t>Stock </a:t>
            </a:r>
            <a:r>
              <a:rPr lang="en-US" sz="2200" dirty="0"/>
              <a:t>prices move based on the balance or imbalance between demand and supply for a company's stock. </a:t>
            </a:r>
            <a:endParaRPr lang="en-US" sz="2200" dirty="0" smtClean="0"/>
          </a:p>
          <a:p>
            <a:pPr algn="just"/>
            <a:r>
              <a:rPr lang="en-US" sz="2200" dirty="0" smtClean="0"/>
              <a:t>This </a:t>
            </a:r>
            <a:r>
              <a:rPr lang="en-US" sz="2200" dirty="0"/>
              <a:t>demand and supply varies due to multiple reasons, including the emotions of people who are involved with trading. </a:t>
            </a:r>
            <a:endParaRPr lang="en-US" sz="2200" dirty="0" smtClean="0"/>
          </a:p>
          <a:p>
            <a:pPr algn="just"/>
            <a:r>
              <a:rPr lang="en-US" sz="2200" dirty="0" smtClean="0">
                <a:sym typeface="Wingdings" panose="05000000000000000000" pitchFamily="2" charset="2"/>
              </a:rPr>
              <a:t> </a:t>
            </a:r>
            <a:r>
              <a:rPr lang="en-US" sz="2200" dirty="0" smtClean="0"/>
              <a:t>Technical </a:t>
            </a:r>
            <a:r>
              <a:rPr lang="en-US" sz="2200" dirty="0"/>
              <a:t>analysis cannot project this balance or imbalance in demand and </a:t>
            </a:r>
            <a:r>
              <a:rPr lang="en-US" sz="2200" dirty="0" smtClean="0"/>
              <a:t>supply of </a:t>
            </a:r>
            <a:r>
              <a:rPr lang="en-US" sz="2200" dirty="0"/>
              <a:t>retail investors, nor can it project what institutional investors are planning to do in the markets.</a:t>
            </a:r>
            <a:endParaRPr lang="en-US" altLang="ko-KR" sz="2200" dirty="0">
              <a:cs typeface="Arial" pitchFamily="34" charset="0"/>
            </a:endParaRPr>
          </a:p>
        </p:txBody>
      </p:sp>
    </p:spTree>
    <p:extLst>
      <p:ext uri="{BB962C8B-B14F-4D97-AF65-F5344CB8AC3E}">
        <p14:creationId xmlns:p14="http://schemas.microsoft.com/office/powerpoint/2010/main" val="4202606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Stock and algorithm trading</a:t>
            </a:r>
            <a:endParaRPr lang="en-US" dirty="0"/>
          </a:p>
        </p:txBody>
      </p:sp>
      <p:sp>
        <p:nvSpPr>
          <p:cNvPr id="5" name="TextBox 4"/>
          <p:cNvSpPr txBox="1"/>
          <p:nvPr/>
        </p:nvSpPr>
        <p:spPr>
          <a:xfrm>
            <a:off x="857649" y="1755321"/>
            <a:ext cx="2911463" cy="923330"/>
          </a:xfrm>
          <a:prstGeom prst="rect">
            <a:avLst/>
          </a:prstGeom>
          <a:noFill/>
        </p:spPr>
        <p:txBody>
          <a:bodyPr wrap="square" rtlCol="0">
            <a:spAutoFit/>
          </a:bodyPr>
          <a:lstStyle/>
          <a:p>
            <a:pPr algn="ctr"/>
            <a:r>
              <a:rPr lang="en-US" dirty="0" smtClean="0"/>
              <a:t>Rate of </a:t>
            </a:r>
            <a:r>
              <a:rPr lang="en-US" dirty="0" err="1" smtClean="0"/>
              <a:t>algo</a:t>
            </a:r>
            <a:r>
              <a:rPr lang="en-US" dirty="0" smtClean="0"/>
              <a:t> trading </a:t>
            </a:r>
            <a:r>
              <a:rPr lang="en-US" dirty="0"/>
              <a:t>in </a:t>
            </a:r>
            <a:r>
              <a:rPr lang="en-US" dirty="0" smtClean="0"/>
              <a:t>Australian </a:t>
            </a:r>
            <a:r>
              <a:rPr lang="en-US" dirty="0"/>
              <a:t>Securities Exchange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758" y="1063756"/>
            <a:ext cx="7041647" cy="5283836"/>
          </a:xfrm>
          <a:prstGeom prst="rect">
            <a:avLst/>
          </a:prstGeom>
        </p:spPr>
      </p:pic>
    </p:spTree>
    <p:extLst>
      <p:ext uri="{BB962C8B-B14F-4D97-AF65-F5344CB8AC3E}">
        <p14:creationId xmlns:p14="http://schemas.microsoft.com/office/powerpoint/2010/main" val="673574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Stock and algorithm trading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0" y="1455282"/>
            <a:ext cx="5330293" cy="29316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153" y="1346425"/>
            <a:ext cx="5289096" cy="3608339"/>
          </a:xfrm>
          <a:prstGeom prst="rect">
            <a:avLst/>
          </a:prstGeom>
        </p:spPr>
      </p:pic>
      <p:sp>
        <p:nvSpPr>
          <p:cNvPr id="5" name="TextBox 4"/>
          <p:cNvSpPr txBox="1"/>
          <p:nvPr/>
        </p:nvSpPr>
        <p:spPr>
          <a:xfrm>
            <a:off x="1526722" y="4766153"/>
            <a:ext cx="5464628" cy="369332"/>
          </a:xfrm>
          <a:prstGeom prst="rect">
            <a:avLst/>
          </a:prstGeom>
          <a:noFill/>
        </p:spPr>
        <p:txBody>
          <a:bodyPr wrap="square" rtlCol="0">
            <a:spAutoFit/>
          </a:bodyPr>
          <a:lstStyle/>
          <a:p>
            <a:r>
              <a:rPr lang="en-US" dirty="0" smtClean="0"/>
              <a:t>Apr 2013: Fake news about Obama</a:t>
            </a:r>
            <a:endParaRPr lang="en-US" dirty="0"/>
          </a:p>
        </p:txBody>
      </p:sp>
    </p:spTree>
    <p:extLst>
      <p:ext uri="{BB962C8B-B14F-4D97-AF65-F5344CB8AC3E}">
        <p14:creationId xmlns:p14="http://schemas.microsoft.com/office/powerpoint/2010/main" val="2760743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Stock jumps</a:t>
            </a:r>
            <a:endParaRPr lang="en-US" dirty="0"/>
          </a:p>
        </p:txBody>
      </p:sp>
      <p:sp>
        <p:nvSpPr>
          <p:cNvPr id="37" name="TextBox 36">
            <a:extLst>
              <a:ext uri="{FF2B5EF4-FFF2-40B4-BE49-F238E27FC236}">
                <a16:creationId xmlns:a16="http://schemas.microsoft.com/office/drawing/2014/main" id="{7B4E46BA-BD33-4456-9E65-9F80744B3ED5}"/>
              </a:ext>
            </a:extLst>
          </p:cNvPr>
          <p:cNvSpPr txBox="1"/>
          <p:nvPr/>
        </p:nvSpPr>
        <p:spPr>
          <a:xfrm>
            <a:off x="882029" y="1150855"/>
            <a:ext cx="9651499" cy="4247317"/>
          </a:xfrm>
          <a:prstGeom prst="rect">
            <a:avLst/>
          </a:prstGeom>
          <a:noFill/>
        </p:spPr>
        <p:txBody>
          <a:bodyPr wrap="square" rtlCol="0">
            <a:spAutoFit/>
          </a:bodyPr>
          <a:lstStyle/>
          <a:p>
            <a:pPr marL="457200" indent="-457200">
              <a:buFontTx/>
              <a:buChar char="-"/>
            </a:pPr>
            <a:r>
              <a:rPr lang="en-US" altLang="ko-KR" sz="3000" dirty="0" smtClean="0">
                <a:solidFill>
                  <a:schemeClr val="tx1">
                    <a:lumMod val="75000"/>
                    <a:lumOff val="25000"/>
                  </a:schemeClr>
                </a:solidFill>
                <a:cs typeface="Arial" pitchFamily="34" charset="0"/>
              </a:rPr>
              <a:t>refer </a:t>
            </a:r>
            <a:r>
              <a:rPr lang="en-US" altLang="ko-KR" sz="3000" dirty="0">
                <a:solidFill>
                  <a:schemeClr val="tx1">
                    <a:lumMod val="75000"/>
                    <a:lumOff val="25000"/>
                  </a:schemeClr>
                </a:solidFill>
                <a:cs typeface="Arial" pitchFamily="34" charset="0"/>
              </a:rPr>
              <a:t>to large discontinuous changes </a:t>
            </a:r>
            <a:r>
              <a:rPr lang="en-US" altLang="ko-KR" sz="3000" dirty="0" smtClean="0">
                <a:solidFill>
                  <a:schemeClr val="tx1">
                    <a:lumMod val="75000"/>
                    <a:lumOff val="25000"/>
                  </a:schemeClr>
                </a:solidFill>
                <a:cs typeface="Arial" pitchFamily="34" charset="0"/>
              </a:rPr>
              <a:t>in the </a:t>
            </a:r>
            <a:r>
              <a:rPr lang="en-US" altLang="ko-KR" sz="3000" dirty="0">
                <a:solidFill>
                  <a:schemeClr val="tx1">
                    <a:lumMod val="75000"/>
                    <a:lumOff val="25000"/>
                  </a:schemeClr>
                </a:solidFill>
                <a:cs typeface="Arial" pitchFamily="34" charset="0"/>
              </a:rPr>
              <a:t>path of stock </a:t>
            </a:r>
            <a:r>
              <a:rPr lang="en-US" altLang="ko-KR" sz="3000" dirty="0" smtClean="0">
                <a:solidFill>
                  <a:schemeClr val="tx1">
                    <a:lumMod val="75000"/>
                    <a:lumOff val="25000"/>
                  </a:schemeClr>
                </a:solidFill>
                <a:cs typeface="Arial" pitchFamily="34" charset="0"/>
              </a:rPr>
              <a:t>returns</a:t>
            </a:r>
          </a:p>
          <a:p>
            <a:endParaRPr lang="en-US" altLang="ko-KR" sz="3000" dirty="0" smtClean="0">
              <a:solidFill>
                <a:schemeClr val="tx1">
                  <a:lumMod val="75000"/>
                  <a:lumOff val="25000"/>
                </a:schemeClr>
              </a:solidFill>
              <a:cs typeface="Arial" pitchFamily="34" charset="0"/>
            </a:endParaRPr>
          </a:p>
          <a:p>
            <a:r>
              <a:rPr lang="en-US" altLang="ko-KR" sz="3000" dirty="0" smtClean="0">
                <a:solidFill>
                  <a:schemeClr val="tx1">
                    <a:lumMod val="75000"/>
                    <a:lumOff val="25000"/>
                  </a:schemeClr>
                </a:solidFill>
                <a:cs typeface="Arial" pitchFamily="34" charset="0"/>
              </a:rPr>
              <a:t>- mainly </a:t>
            </a:r>
            <a:r>
              <a:rPr lang="en-US" altLang="ko-KR" sz="3000" dirty="0">
                <a:solidFill>
                  <a:schemeClr val="tx1">
                    <a:lumMod val="75000"/>
                    <a:lumOff val="25000"/>
                  </a:schemeClr>
                </a:solidFill>
                <a:cs typeface="Arial" pitchFamily="34" charset="0"/>
              </a:rPr>
              <a:t>associated </a:t>
            </a:r>
            <a:r>
              <a:rPr lang="en-US" altLang="ko-KR" sz="3000" dirty="0" smtClean="0">
                <a:solidFill>
                  <a:schemeClr val="tx1">
                    <a:lumMod val="75000"/>
                    <a:lumOff val="25000"/>
                  </a:schemeClr>
                </a:solidFill>
                <a:cs typeface="Arial" pitchFamily="34" charset="0"/>
              </a:rPr>
              <a:t>with:</a:t>
            </a:r>
          </a:p>
          <a:p>
            <a:pPr marL="342900" indent="-342900">
              <a:buFont typeface="Arial" panose="020B0604020202020204" pitchFamily="34" charset="0"/>
              <a:buChar char="•"/>
            </a:pPr>
            <a:r>
              <a:rPr lang="en-US" altLang="ko-KR" sz="3000" dirty="0" smtClean="0">
                <a:solidFill>
                  <a:schemeClr val="tx1">
                    <a:lumMod val="75000"/>
                    <a:lumOff val="25000"/>
                  </a:schemeClr>
                </a:solidFill>
                <a:cs typeface="Arial" pitchFamily="34" charset="0"/>
              </a:rPr>
              <a:t>company-specific </a:t>
            </a:r>
            <a:r>
              <a:rPr lang="en-US" altLang="ko-KR" sz="3000" dirty="0">
                <a:solidFill>
                  <a:schemeClr val="tx1">
                    <a:lumMod val="75000"/>
                    <a:lumOff val="25000"/>
                  </a:schemeClr>
                </a:solidFill>
                <a:cs typeface="Arial" pitchFamily="34" charset="0"/>
              </a:rPr>
              <a:t>events, </a:t>
            </a:r>
            <a:endParaRPr lang="en-US" altLang="ko-KR" sz="3000" dirty="0" smtClean="0">
              <a:solidFill>
                <a:schemeClr val="tx1">
                  <a:lumMod val="75000"/>
                  <a:lumOff val="25000"/>
                </a:schemeClr>
              </a:solidFill>
              <a:cs typeface="Arial" pitchFamily="34" charset="0"/>
            </a:endParaRPr>
          </a:p>
          <a:p>
            <a:pPr marL="342900" indent="-342900">
              <a:buFont typeface="Arial" panose="020B0604020202020204" pitchFamily="34" charset="0"/>
              <a:buChar char="•"/>
            </a:pPr>
            <a:r>
              <a:rPr lang="en-US" altLang="ko-KR" sz="3000" dirty="0" smtClean="0">
                <a:solidFill>
                  <a:schemeClr val="tx1">
                    <a:lumMod val="75000"/>
                    <a:lumOff val="25000"/>
                  </a:schemeClr>
                </a:solidFill>
                <a:cs typeface="Arial" pitchFamily="34" charset="0"/>
              </a:rPr>
              <a:t>news announcements </a:t>
            </a:r>
          </a:p>
          <a:p>
            <a:pPr marL="342900" indent="-342900">
              <a:buFont typeface="Arial" panose="020B0604020202020204" pitchFamily="34" charset="0"/>
              <a:buChar char="•"/>
            </a:pPr>
            <a:r>
              <a:rPr lang="en-US" altLang="ko-KR" sz="3000" dirty="0" smtClean="0">
                <a:solidFill>
                  <a:schemeClr val="tx1">
                    <a:lumMod val="75000"/>
                    <a:lumOff val="25000"/>
                  </a:schemeClr>
                </a:solidFill>
                <a:cs typeface="Arial" pitchFamily="34" charset="0"/>
              </a:rPr>
              <a:t>large </a:t>
            </a:r>
            <a:r>
              <a:rPr lang="en-US" altLang="ko-KR" sz="3000" dirty="0">
                <a:solidFill>
                  <a:schemeClr val="tx1">
                    <a:lumMod val="75000"/>
                    <a:lumOff val="25000"/>
                  </a:schemeClr>
                </a:solidFill>
                <a:cs typeface="Arial" pitchFamily="34" charset="0"/>
              </a:rPr>
              <a:t>arbitrage hedging </a:t>
            </a:r>
            <a:r>
              <a:rPr lang="en-US" altLang="ko-KR" sz="3000" dirty="0" smtClean="0">
                <a:solidFill>
                  <a:schemeClr val="tx1">
                    <a:lumMod val="75000"/>
                    <a:lumOff val="25000"/>
                  </a:schemeClr>
                </a:solidFill>
                <a:cs typeface="Arial" pitchFamily="34" charset="0"/>
              </a:rPr>
              <a:t>activities (</a:t>
            </a:r>
            <a:r>
              <a:rPr lang="en-US" altLang="ko-KR" sz="3000" dirty="0" err="1" smtClean="0">
                <a:solidFill>
                  <a:schemeClr val="tx1">
                    <a:lumMod val="75000"/>
                    <a:lumOff val="25000"/>
                  </a:schemeClr>
                </a:solidFill>
                <a:cs typeface="Arial" pitchFamily="34" charset="0"/>
              </a:rPr>
              <a:t>eg</a:t>
            </a:r>
            <a:r>
              <a:rPr lang="en-US" altLang="ko-KR" sz="3000" dirty="0" smtClean="0">
                <a:solidFill>
                  <a:schemeClr val="tx1">
                    <a:lumMod val="75000"/>
                    <a:lumOff val="25000"/>
                  </a:schemeClr>
                </a:solidFill>
                <a:cs typeface="Arial" pitchFamily="34" charset="0"/>
              </a:rPr>
              <a:t>. Buy future that the stock price will go down)</a:t>
            </a:r>
            <a:endParaRPr lang="en-US" altLang="ko-KR" sz="3000" dirty="0">
              <a:solidFill>
                <a:schemeClr val="tx1">
                  <a:lumMod val="75000"/>
                  <a:lumOff val="25000"/>
                </a:schemeClr>
              </a:solidFill>
              <a:cs typeface="Arial" pitchFamily="34" charset="0"/>
            </a:endParaRPr>
          </a:p>
          <a:p>
            <a:pPr marL="342900" indent="-342900">
              <a:buFont typeface="Arial" panose="020B0604020202020204" pitchFamily="34" charset="0"/>
              <a:buChar char="•"/>
            </a:pPr>
            <a:endParaRPr lang="ko-KR" altLang="en-US" sz="3000" dirty="0">
              <a:solidFill>
                <a:schemeClr val="tx1">
                  <a:lumMod val="75000"/>
                  <a:lumOff val="25000"/>
                </a:schemeClr>
              </a:solidFill>
              <a:cs typeface="Arial" pitchFamily="34" charset="0"/>
            </a:endParaRPr>
          </a:p>
        </p:txBody>
      </p:sp>
      <p:sp>
        <p:nvSpPr>
          <p:cNvPr id="38" name="Freeform: Shape 116">
            <a:extLst>
              <a:ext uri="{FF2B5EF4-FFF2-40B4-BE49-F238E27FC236}">
                <a16:creationId xmlns:a16="http://schemas.microsoft.com/office/drawing/2014/main" id="{5EEDF40D-F12D-4C1A-B4D8-F5B7D4038516}"/>
              </a:ext>
            </a:extLst>
          </p:cNvPr>
          <p:cNvSpPr/>
          <p:nvPr/>
        </p:nvSpPr>
        <p:spPr>
          <a:xfrm rot="657654">
            <a:off x="5836195" y="1373464"/>
            <a:ext cx="5905503" cy="2197285"/>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463057F-D15A-46AD-B4EC-C237A5008335}"/>
              </a:ext>
            </a:extLst>
          </p:cNvPr>
          <p:cNvGrpSpPr/>
          <p:nvPr/>
        </p:nvGrpSpPr>
        <p:grpSpPr>
          <a:xfrm>
            <a:off x="6388699" y="4315826"/>
            <a:ext cx="2007901" cy="2338890"/>
            <a:chOff x="3790357" y="1727004"/>
            <a:chExt cx="2546898" cy="2822827"/>
          </a:xfrm>
        </p:grpSpPr>
        <p:sp>
          <p:nvSpPr>
            <p:cNvPr id="9" name="Freeform: Shape 14">
              <a:extLst>
                <a:ext uri="{FF2B5EF4-FFF2-40B4-BE49-F238E27FC236}">
                  <a16:creationId xmlns:a16="http://schemas.microsoft.com/office/drawing/2014/main" id="{4D2DAD0F-97B3-4B17-A1F3-55C96040494E}"/>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endParaRPr lang="en-US"/>
            </a:p>
          </p:txBody>
        </p:sp>
        <p:sp>
          <p:nvSpPr>
            <p:cNvPr id="10"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1" name="Group 10">
            <a:extLst>
              <a:ext uri="{FF2B5EF4-FFF2-40B4-BE49-F238E27FC236}">
                <a16:creationId xmlns:a16="http://schemas.microsoft.com/office/drawing/2014/main" id="{6D34CADF-12F2-461A-8B3C-53D24C5AE5D5}"/>
              </a:ext>
            </a:extLst>
          </p:cNvPr>
          <p:cNvGrpSpPr/>
          <p:nvPr/>
        </p:nvGrpSpPr>
        <p:grpSpPr>
          <a:xfrm>
            <a:off x="8808898" y="4340517"/>
            <a:ext cx="1973541" cy="2524974"/>
            <a:chOff x="5843802" y="2795035"/>
            <a:chExt cx="2503314" cy="3047413"/>
          </a:xfrm>
        </p:grpSpPr>
        <p:sp>
          <p:nvSpPr>
            <p:cNvPr id="12" name="Freeform: Shape 13">
              <a:extLst>
                <a:ext uri="{FF2B5EF4-FFF2-40B4-BE49-F238E27FC236}">
                  <a16:creationId xmlns:a16="http://schemas.microsoft.com/office/drawing/2014/main" id="{89585548-67A4-48F0-91B0-7E0D1D67B362}"/>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solidFill>
              <a:schemeClr val="accent6"/>
            </a:solidFill>
            <a:ln w="5356" cap="flat">
              <a:noFill/>
              <a:prstDash val="solid"/>
              <a:miter/>
            </a:ln>
          </p:spPr>
          <p:txBody>
            <a:bodyPr rtlCol="0" anchor="ctr"/>
            <a:lstStyle/>
            <a:p>
              <a:endParaRPr lang="en-US"/>
            </a:p>
          </p:txBody>
        </p:sp>
        <p:sp>
          <p:nvSpPr>
            <p:cNvPr id="13" name="Up Arrow 4">
              <a:extLst>
                <a:ext uri="{FF2B5EF4-FFF2-40B4-BE49-F238E27FC236}">
                  <a16:creationId xmlns:a16="http://schemas.microsoft.com/office/drawing/2014/main" id="{52FCE603-73F5-4D2F-AC50-2E3FD39DCF0C}"/>
                </a:ext>
              </a:extLst>
            </p:cNvPr>
            <p:cNvSpPr/>
            <p:nvPr/>
          </p:nvSpPr>
          <p:spPr>
            <a:xfrm flipV="1">
              <a:off x="5843802" y="3190688"/>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4" name="TextBox 13">
            <a:extLst>
              <a:ext uri="{FF2B5EF4-FFF2-40B4-BE49-F238E27FC236}">
                <a16:creationId xmlns:a16="http://schemas.microsoft.com/office/drawing/2014/main" id="{5FCD67C0-4334-45C7-BE87-428765858A3A}"/>
              </a:ext>
            </a:extLst>
          </p:cNvPr>
          <p:cNvSpPr txBox="1"/>
          <p:nvPr/>
        </p:nvSpPr>
        <p:spPr>
          <a:xfrm>
            <a:off x="7000482" y="5457794"/>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15" name="TextBox 14">
            <a:extLst>
              <a:ext uri="{FF2B5EF4-FFF2-40B4-BE49-F238E27FC236}">
                <a16:creationId xmlns:a16="http://schemas.microsoft.com/office/drawing/2014/main" id="{D8BA0FEF-ABD5-40AD-837A-2008C87D2B69}"/>
              </a:ext>
            </a:extLst>
          </p:cNvPr>
          <p:cNvSpPr txBox="1"/>
          <p:nvPr/>
        </p:nvSpPr>
        <p:spPr>
          <a:xfrm>
            <a:off x="9153767" y="480872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994389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Stock jumps label</a:t>
            </a:r>
            <a:endParaRPr lang="en-US" dirty="0"/>
          </a:p>
        </p:txBody>
      </p:sp>
      <p:sp>
        <p:nvSpPr>
          <p:cNvPr id="37" name="TextBox 36">
            <a:extLst>
              <a:ext uri="{FF2B5EF4-FFF2-40B4-BE49-F238E27FC236}">
                <a16:creationId xmlns:a16="http://schemas.microsoft.com/office/drawing/2014/main" id="{7B4E46BA-BD33-4456-9E65-9F80744B3ED5}"/>
              </a:ext>
            </a:extLst>
          </p:cNvPr>
          <p:cNvSpPr txBox="1"/>
          <p:nvPr/>
        </p:nvSpPr>
        <p:spPr>
          <a:xfrm>
            <a:off x="6354908" y="1836292"/>
            <a:ext cx="5541818" cy="1384995"/>
          </a:xfrm>
          <a:prstGeom prst="rect">
            <a:avLst/>
          </a:prstGeom>
          <a:noFill/>
        </p:spPr>
        <p:txBody>
          <a:bodyPr wrap="square" rtlCol="0">
            <a:spAutoFit/>
          </a:bodyPr>
          <a:lstStyle/>
          <a:p>
            <a:r>
              <a:rPr lang="en-US" altLang="ko-KR" sz="2800" dirty="0" smtClean="0">
                <a:solidFill>
                  <a:schemeClr val="tx1">
                    <a:lumMod val="75000"/>
                    <a:lumOff val="25000"/>
                  </a:schemeClr>
                </a:solidFill>
                <a:cs typeface="Arial" pitchFamily="34" charset="0"/>
              </a:rPr>
              <a:t>L(</a:t>
            </a:r>
            <a:r>
              <a:rPr lang="en-US" altLang="ko-KR" sz="2800" dirty="0" err="1" smtClean="0">
                <a:solidFill>
                  <a:schemeClr val="tx1">
                    <a:lumMod val="75000"/>
                    <a:lumOff val="25000"/>
                  </a:schemeClr>
                </a:solidFill>
                <a:cs typeface="Arial" pitchFamily="34" charset="0"/>
              </a:rPr>
              <a:t>i</a:t>
            </a:r>
            <a:r>
              <a:rPr lang="en-US" altLang="ko-KR" sz="2800" dirty="0" smtClean="0">
                <a:solidFill>
                  <a:schemeClr val="tx1">
                    <a:lumMod val="75000"/>
                    <a:lumOff val="25000"/>
                  </a:schemeClr>
                </a:solidFill>
                <a:cs typeface="Arial" pitchFamily="34" charset="0"/>
              </a:rPr>
              <a:t>) &gt; alpha : upward jump</a:t>
            </a:r>
          </a:p>
          <a:p>
            <a:r>
              <a:rPr lang="en-US" altLang="ko-KR" sz="2800" dirty="0" smtClean="0">
                <a:solidFill>
                  <a:schemeClr val="tx1">
                    <a:lumMod val="75000"/>
                    <a:lumOff val="25000"/>
                  </a:schemeClr>
                </a:solidFill>
                <a:cs typeface="Arial" pitchFamily="34" charset="0"/>
              </a:rPr>
              <a:t>L(</a:t>
            </a:r>
            <a:r>
              <a:rPr lang="en-US" altLang="ko-KR" sz="2800" dirty="0" err="1" smtClean="0">
                <a:solidFill>
                  <a:schemeClr val="tx1">
                    <a:lumMod val="75000"/>
                    <a:lumOff val="25000"/>
                  </a:schemeClr>
                </a:solidFill>
                <a:cs typeface="Arial" pitchFamily="34" charset="0"/>
              </a:rPr>
              <a:t>i</a:t>
            </a:r>
            <a:r>
              <a:rPr lang="en-US" altLang="ko-KR" sz="2800" dirty="0" smtClean="0">
                <a:solidFill>
                  <a:schemeClr val="tx1">
                    <a:lumMod val="75000"/>
                    <a:lumOff val="25000"/>
                  </a:schemeClr>
                </a:solidFill>
                <a:cs typeface="Arial" pitchFamily="34" charset="0"/>
              </a:rPr>
              <a:t>) &lt; -alpha: downward jump</a:t>
            </a:r>
          </a:p>
          <a:p>
            <a:endParaRPr lang="ko-KR" altLang="en-US" sz="2800" dirty="0">
              <a:solidFill>
                <a:schemeClr val="tx1">
                  <a:lumMod val="75000"/>
                  <a:lumOff val="25000"/>
                </a:schemeClr>
              </a:solidFill>
              <a:cs typeface="Arial" pitchFamily="34" charset="0"/>
            </a:endParaRPr>
          </a:p>
        </p:txBody>
      </p:sp>
      <p:sp>
        <p:nvSpPr>
          <p:cNvPr id="38" name="Freeform: Shape 116">
            <a:extLst>
              <a:ext uri="{FF2B5EF4-FFF2-40B4-BE49-F238E27FC236}">
                <a16:creationId xmlns:a16="http://schemas.microsoft.com/office/drawing/2014/main" id="{5EEDF40D-F12D-4C1A-B4D8-F5B7D4038516}"/>
              </a:ext>
            </a:extLst>
          </p:cNvPr>
          <p:cNvSpPr/>
          <p:nvPr/>
        </p:nvSpPr>
        <p:spPr>
          <a:xfrm rot="657654">
            <a:off x="2515314" y="3987872"/>
            <a:ext cx="8990174" cy="4736209"/>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754116" y="1687900"/>
            <a:ext cx="5168541" cy="1601520"/>
          </a:xfrm>
          <a:prstGeom prst="rect">
            <a:avLst/>
          </a:prstGeom>
        </p:spPr>
      </p:pic>
      <p:pic>
        <p:nvPicPr>
          <p:cNvPr id="4" name="Picture 3"/>
          <p:cNvPicPr>
            <a:picLocks noChangeAspect="1"/>
          </p:cNvPicPr>
          <p:nvPr/>
        </p:nvPicPr>
        <p:blipFill>
          <a:blip r:embed="rId4"/>
          <a:stretch>
            <a:fillRect/>
          </a:stretch>
        </p:blipFill>
        <p:spPr>
          <a:xfrm>
            <a:off x="1561201" y="4005150"/>
            <a:ext cx="8722912" cy="1185025"/>
          </a:xfrm>
          <a:prstGeom prst="rect">
            <a:avLst/>
          </a:prstGeom>
        </p:spPr>
      </p:pic>
      <p:sp>
        <p:nvSpPr>
          <p:cNvPr id="7" name="Rectangle 7">
            <a:extLst>
              <a:ext uri="{FF2B5EF4-FFF2-40B4-BE49-F238E27FC236}">
                <a16:creationId xmlns:a16="http://schemas.microsoft.com/office/drawing/2014/main" id="{A2454068-D6A0-42C7-BCE1-D03833DCF2E4}"/>
              </a:ext>
            </a:extLst>
          </p:cNvPr>
          <p:cNvSpPr/>
          <p:nvPr/>
        </p:nvSpPr>
        <p:spPr>
          <a:xfrm>
            <a:off x="11250636" y="1809151"/>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15">
            <a:extLst>
              <a:ext uri="{FF2B5EF4-FFF2-40B4-BE49-F238E27FC236}">
                <a16:creationId xmlns:a16="http://schemas.microsoft.com/office/drawing/2014/main" id="{ECBB7944-2021-44C3-960E-8480CFC6DEF9}"/>
              </a:ext>
            </a:extLst>
          </p:cNvPr>
          <p:cNvSpPr/>
          <p:nvPr/>
        </p:nvSpPr>
        <p:spPr>
          <a:xfrm rot="5400000">
            <a:off x="11250321" y="2404159"/>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50925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8329</TotalTime>
  <Words>1016</Words>
  <Application>Microsoft Office PowerPoint</Application>
  <PresentationFormat>Widescreen</PresentationFormat>
  <Paragraphs>162</Paragraphs>
  <Slides>35</Slides>
  <Notes>21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맑은 고딕</vt:lpstr>
      <vt:lpstr>Arial</vt:lpstr>
      <vt:lpstr>Arial Unicode MS</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ADMIN</cp:lastModifiedBy>
  <cp:revision>247</cp:revision>
  <dcterms:created xsi:type="dcterms:W3CDTF">2018-04-24T17:14:44Z</dcterms:created>
  <dcterms:modified xsi:type="dcterms:W3CDTF">2020-09-07T14:54:56Z</dcterms:modified>
</cp:coreProperties>
</file>